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7" r:id="rId2"/>
    <p:sldId id="259" r:id="rId3"/>
    <p:sldId id="258" r:id="rId4"/>
    <p:sldId id="300" r:id="rId5"/>
    <p:sldId id="315" r:id="rId6"/>
    <p:sldId id="316" r:id="rId7"/>
    <p:sldId id="301" r:id="rId8"/>
    <p:sldId id="305" r:id="rId9"/>
    <p:sldId id="308" r:id="rId10"/>
    <p:sldId id="306" r:id="rId11"/>
    <p:sldId id="309" r:id="rId12"/>
    <p:sldId id="307" r:id="rId13"/>
    <p:sldId id="310" r:id="rId14"/>
    <p:sldId id="319" r:id="rId15"/>
    <p:sldId id="311" r:id="rId16"/>
    <p:sldId id="312" r:id="rId17"/>
    <p:sldId id="313" r:id="rId18"/>
    <p:sldId id="317" r:id="rId19"/>
    <p:sldId id="294" r:id="rId20"/>
  </p:sldIdLst>
  <p:sldSz cx="12192000" cy="6858000"/>
  <p:notesSz cx="7104063" cy="10234613"/>
  <p:embeddedFontLst>
    <p:embeddedFont>
      <p:font typeface="LINE Seed Sans KR Bold" panose="020B0603020203020204" pitchFamily="34" charset="-127"/>
      <p:bold r:id="rId22"/>
    </p:embeddedFont>
    <p:embeddedFont>
      <p:font typeface="LINE Seed Sans KR Regular" panose="020B0603020203020204" pitchFamily="34" charset="-127"/>
      <p:regular r:id="rId23"/>
    </p:embeddedFont>
    <p:embeddedFont>
      <p:font typeface="LINE Seed Sans KR Thin" panose="020B0603020203020204" pitchFamily="34" charset="-127"/>
      <p:regular r:id="rId24"/>
    </p:embeddedFont>
    <p:embeddedFont>
      <p:font typeface="런드리고딕OTF Bold" panose="02020503020101020101" pitchFamily="18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1026" userDrawn="1">
          <p15:clr>
            <a:srgbClr val="A4A3A4"/>
          </p15:clr>
        </p15:guide>
        <p15:guide id="5" pos="438" userDrawn="1">
          <p15:clr>
            <a:srgbClr val="A4A3A4"/>
          </p15:clr>
        </p15:guide>
        <p15:guide id="6" pos="2094" userDrawn="1">
          <p15:clr>
            <a:srgbClr val="A4A3A4"/>
          </p15:clr>
        </p15:guide>
        <p15:guide id="7" orient="horz" pos="4020" userDrawn="1">
          <p15:clr>
            <a:srgbClr val="A4A3A4"/>
          </p15:clr>
        </p15:guide>
        <p15:guide id="8" pos="710" userDrawn="1">
          <p15:clr>
            <a:srgbClr val="A4A3A4"/>
          </p15:clr>
        </p15:guide>
        <p15:guide id="9" pos="6902" userDrawn="1">
          <p15:clr>
            <a:srgbClr val="A4A3A4"/>
          </p15:clr>
        </p15:guide>
        <p15:guide id="10" orient="horz" pos="1139" userDrawn="1">
          <p15:clr>
            <a:srgbClr val="A4A3A4"/>
          </p15:clr>
        </p15:guide>
        <p15:guide id="11" orient="horz" pos="4088" userDrawn="1">
          <p15:clr>
            <a:srgbClr val="A4A3A4"/>
          </p15:clr>
        </p15:guide>
        <p15:guide id="12" orient="horz" pos="1298" userDrawn="1">
          <p15:clr>
            <a:srgbClr val="A4A3A4"/>
          </p15:clr>
        </p15:guide>
        <p15:guide id="13" pos="72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7D9"/>
    <a:srgbClr val="F6F3EE"/>
    <a:srgbClr val="C3936B"/>
    <a:srgbClr val="FFAA75"/>
    <a:srgbClr val="FF8B40"/>
    <a:srgbClr val="F6B87A"/>
    <a:srgbClr val="6B482B"/>
    <a:srgbClr val="F6F3F0"/>
    <a:srgbClr val="F8EFE8"/>
    <a:srgbClr val="F7F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3" autoAdjust="0"/>
    <p:restoredTop sz="94660"/>
  </p:normalViewPr>
  <p:slideViewPr>
    <p:cSldViewPr snapToGrid="0">
      <p:cViewPr varScale="1">
        <p:scale>
          <a:sx n="72" d="100"/>
          <a:sy n="72" d="100"/>
        </p:scale>
        <p:origin x="427" y="67"/>
      </p:cViewPr>
      <p:guideLst>
        <p:guide orient="horz" pos="799"/>
        <p:guide pos="3840"/>
        <p:guide orient="horz" pos="2160"/>
        <p:guide orient="horz" pos="1026"/>
        <p:guide pos="438"/>
        <p:guide pos="2094"/>
        <p:guide orient="horz" pos="4020"/>
        <p:guide pos="710"/>
        <p:guide pos="6902"/>
        <p:guide orient="horz" pos="1139"/>
        <p:guide orient="horz" pos="4088"/>
        <p:guide orient="horz" pos="129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78427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4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4" y="1"/>
            <a:ext cx="3078427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400"/>
            </a:lvl1pPr>
          </a:lstStyle>
          <a:p>
            <a:fld id="{56BD27CE-3C55-4937-BF43-5B437D64DC93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2038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11"/>
            <a:ext cx="568325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721108"/>
            <a:ext cx="3078427" cy="51350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4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4" y="9721108"/>
            <a:ext cx="3078427" cy="51350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400"/>
            </a:lvl1pPr>
          </a:lstStyle>
          <a:p>
            <a:fld id="{2077799F-EFE6-43E3-8226-99074277D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536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7799F-EFE6-43E3-8226-99074277D69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478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41DE1-2301-FC18-7463-26C1510E1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52C7CD-70AB-CF92-7794-F32D4B314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100E36-DF38-74FD-E3FE-4E1581E8B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94B934-17E8-2C38-FDE3-6CBD3141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F38C0-9A1A-CF1C-9446-E3636D12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672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89D9A-1D74-8DEF-13E0-A6D153718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BA05AB-B328-CFFA-A5D5-A27ABA3A6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196E6-EBC6-C968-5FAC-FE5D1C985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53177-8515-E390-FB7B-EA18E9315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F33025-B955-38C9-19FD-1D029DE4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68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00CBC7-9DE8-E8CE-6BB7-1A88813FC6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3F6C08-E819-50A7-049B-B67F479A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C2FC8-E31C-D9BC-79C5-8F722912D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209AD-30F1-5FFA-21A4-19B69B52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6E64E-D761-C150-961A-3B87E0A1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88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11868-8B4C-D4FC-B7AB-BCA8C0CA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4C23DC-AF04-E8CC-EA8A-342D65B35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3AB73C-9B50-E9C0-678F-821D9B0A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F47A9-3E98-A13C-7E79-B264BDE0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F99B1-C59B-9DB2-3E8F-FBC966BD3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67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25983-8B79-1C48-2ABF-890A30C21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89F2A0-4774-67A5-CB7F-F9B91C1DF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371AB-749B-542C-190D-DDB749BD8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92766A-042F-94A0-2D90-419D0B2C2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8699AF-062C-7AAD-04E0-BCBA7206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88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E6366-C772-2DD0-66EA-B7C47019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2AA59-7F84-A618-EABC-2CACB90CC5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4FF30C-B756-B302-7606-E8855C395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136A83-B89A-5594-8E60-CE90A4D3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746E55-439E-FB9C-5C62-CB8C7420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B96976-4454-5CF9-4014-41E361F3B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14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F1E7E-8DDB-F601-2D41-D70AE53FA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DA8B99-8EA9-8A56-6A70-A74F3F124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85FD62-2706-9A8E-E4AB-B64E9EA96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064C7E-D044-B50D-B4FA-96BCC0978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005BC4-CF30-CAC8-55B1-522BBA6B64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E35774-1ACF-7615-A302-5DCE3E50E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271247-6F12-ADEA-B615-D09BD210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A3CCC3-C097-3027-0465-6AA0C0B4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802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435FD-7370-6EA7-5811-37826D0B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EE8CE8-4B54-6B93-ECBA-6BBEE1A3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3A067B-67BE-97FB-114E-7B3E37A2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9EB367-DE16-A5AE-47E2-2D4774C27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33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8C8567-3391-3EF4-56A4-2D27BB42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C7C500-873A-CBB4-EF4C-886BC111C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8BAD66-CD46-D6F2-14FE-F38C0E1B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10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DDCD0-F731-C22B-0576-455A2DFF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A508A-9E61-5B9D-0D5C-09DD7939E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BB5B0A-507C-2DC3-DA2D-B54AC59DD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ED374-B324-3E65-BE27-7FB68EC73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08116-71F9-CD64-58E3-23FE4293D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ECBBC9-FAF0-A5C8-370B-32785140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20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E5D1E-21A6-D8BE-5619-654851BDE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DE79F3-0B5A-A9B0-B74B-DBC9CE69E0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738BF9-DC10-89AE-C03F-A583752A8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9180FA-1E35-F6BD-0328-E24581C82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3490AE-0802-7FD0-82D0-A280A19D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CEB46E-DAD9-7912-9FDA-C6F1A97B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79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0FFEA9-1C59-F7D6-A9DA-75F3B3422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65DD00-4942-0785-B635-F8FF3D98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0EA9A4-1C6D-A821-4F53-7C96F42D4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D0110F-7CA5-4670-BBEF-9F3CFF02A4C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73F7D1-2CD7-0AD3-7429-83EBA1A79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C4DDBE-AA8B-8186-4F49-6D7C50917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0EEA9D-531F-4AE9-963A-30A841C2D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939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0.wdp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2.wdp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microsoft.com/office/2007/relationships/hdphoto" Target="../media/hdphoto12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microsoft.com/office/2007/relationships/hdphoto" Target="../media/hdphoto13.wdp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5.wdp"/><Relationship Id="rId5" Type="http://schemas.openxmlformats.org/officeDocument/2006/relationships/image" Target="../media/image62.png"/><Relationship Id="rId10" Type="http://schemas.microsoft.com/office/2007/relationships/hdphoto" Target="../media/hdphoto11.wdp"/><Relationship Id="rId4" Type="http://schemas.microsoft.com/office/2007/relationships/hdphoto" Target="../media/hdphoto14.wdp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7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svg"/><Relationship Id="rId7" Type="http://schemas.microsoft.com/office/2007/relationships/hdphoto" Target="../media/hdphoto19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microsoft.com/office/2007/relationships/hdphoto" Target="../media/hdphoto21.wdp"/><Relationship Id="rId5" Type="http://schemas.microsoft.com/office/2007/relationships/hdphoto" Target="../media/hdphoto18.wdp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microsoft.com/office/2007/relationships/hdphoto" Target="../media/hdphoto20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3.wdp"/><Relationship Id="rId5" Type="http://schemas.openxmlformats.org/officeDocument/2006/relationships/image" Target="../media/image74.png"/><Relationship Id="rId4" Type="http://schemas.microsoft.com/office/2007/relationships/hdphoto" Target="../media/hdphoto22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microsoft.com/office/2007/relationships/hdphoto" Target="../media/hdphoto2.wdp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10" Type="http://schemas.microsoft.com/office/2007/relationships/hdphoto" Target="../media/hdphoto5.wdp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6.wdp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9.wdp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865D1C-54F0-E462-E855-668D406B4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42024C-391F-2B5B-401F-61F3C12436BF}"/>
              </a:ext>
            </a:extLst>
          </p:cNvPr>
          <p:cNvSpPr/>
          <p:nvPr/>
        </p:nvSpPr>
        <p:spPr>
          <a:xfrm>
            <a:off x="0" y="29709"/>
            <a:ext cx="12192000" cy="6902920"/>
          </a:xfrm>
          <a:prstGeom prst="rect">
            <a:avLst/>
          </a:prstGeom>
          <a:gradFill>
            <a:gsLst>
              <a:gs pos="2000">
                <a:srgbClr val="F4B58E"/>
              </a:gs>
              <a:gs pos="51000">
                <a:srgbClr val="F9F7F3"/>
              </a:gs>
              <a:gs pos="0">
                <a:srgbClr val="F07930"/>
              </a:gs>
            </a:gsLst>
            <a:path path="circle">
              <a:fillToRect l="100000" t="100000"/>
            </a:path>
          </a:gradFill>
          <a:ln>
            <a:solidFill>
              <a:srgbClr val="F6F6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B01F9-F0AA-7EDA-F0F3-F089D27AE351}"/>
              </a:ext>
            </a:extLst>
          </p:cNvPr>
          <p:cNvSpPr txBox="1"/>
          <p:nvPr/>
        </p:nvSpPr>
        <p:spPr>
          <a:xfrm>
            <a:off x="1102498" y="5567524"/>
            <a:ext cx="10857052" cy="33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1400" dirty="0" err="1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이소은</a:t>
            </a:r>
            <a:r>
              <a:rPr lang="en-US" altLang="ko-KR" sz="14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ko-KR" altLang="en-US" sz="1400" dirty="0" err="1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정예빈</a:t>
            </a:r>
            <a:r>
              <a:rPr lang="ko-KR" altLang="en-US" sz="14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정지원       최 민 </a:t>
            </a:r>
            <a:endParaRPr lang="en-US" altLang="ko-KR" sz="1400" dirty="0">
              <a:solidFill>
                <a:srgbClr val="4E2106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200C2CE3-CC5B-05E3-75B8-7B885073C118}"/>
              </a:ext>
            </a:extLst>
          </p:cNvPr>
          <p:cNvSpPr txBox="1">
            <a:spLocks/>
          </p:cNvSpPr>
          <p:nvPr/>
        </p:nvSpPr>
        <p:spPr>
          <a:xfrm>
            <a:off x="1105931" y="3888851"/>
            <a:ext cx="9144000" cy="59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1600" dirty="0">
                <a:solidFill>
                  <a:srgbClr val="C7550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동국대학교 학생을 위한 </a:t>
            </a:r>
            <a:br>
              <a:rPr lang="en-US" altLang="ko-KR" sz="1600" dirty="0">
                <a:solidFill>
                  <a:srgbClr val="C7550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</a:br>
            <a:r>
              <a:rPr lang="ko-KR" altLang="en-US" sz="1600" dirty="0">
                <a:solidFill>
                  <a:srgbClr val="C7550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데일리 포트폴리오 성장 </a:t>
            </a:r>
            <a:r>
              <a:rPr lang="ko-KR" altLang="en-US" sz="1600" dirty="0" err="1">
                <a:solidFill>
                  <a:srgbClr val="C7550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아카이빙</a:t>
            </a:r>
            <a:r>
              <a:rPr lang="ko-KR" altLang="en-US" sz="1600" dirty="0">
                <a:solidFill>
                  <a:srgbClr val="C7550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서비스</a:t>
            </a:r>
            <a:endParaRPr lang="en-US" altLang="ko-KR" sz="1600" dirty="0">
              <a:solidFill>
                <a:srgbClr val="C7550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20000"/>
              </a:lnSpc>
            </a:pPr>
            <a:br>
              <a:rPr lang="en-US" altLang="ko-KR" sz="1600" dirty="0">
                <a:solidFill>
                  <a:srgbClr val="C7550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</a:br>
            <a:endParaRPr lang="ko-KR" altLang="en-US" sz="1600" dirty="0">
              <a:solidFill>
                <a:srgbClr val="C7550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7D8737-BC2D-EFDB-E722-634921B5F28F}"/>
              </a:ext>
            </a:extLst>
          </p:cNvPr>
          <p:cNvSpPr txBox="1"/>
          <p:nvPr/>
        </p:nvSpPr>
        <p:spPr>
          <a:xfrm>
            <a:off x="1058451" y="1542477"/>
            <a:ext cx="33955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dirty="0" err="1">
                <a:solidFill>
                  <a:srgbClr val="F07930"/>
                </a:solidFill>
                <a:latin typeface="런드리고딕OTF Bold" panose="02020503020101020101" pitchFamily="18" charset="-127"/>
                <a:ea typeface="런드리고딕OTF Bold" panose="02020503020101020101" pitchFamily="18" charset="-127"/>
                <a:cs typeface="Pretendard SemiBold" panose="02000703000000020004" pitchFamily="50" charset="-127"/>
              </a:rPr>
              <a:t>아코밍</a:t>
            </a:r>
            <a:r>
              <a:rPr lang="ko-KR" altLang="en-US" sz="72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 </a:t>
            </a:r>
            <a:endParaRPr lang="ko-KR" altLang="en-US" sz="7200" dirty="0">
              <a:solidFill>
                <a:srgbClr val="F07930"/>
              </a:solidFill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17726D3C-9E0E-FA34-CC57-9ED320FE84F3}"/>
              </a:ext>
            </a:extLst>
          </p:cNvPr>
          <p:cNvSpPr txBox="1">
            <a:spLocks/>
          </p:cNvSpPr>
          <p:nvPr/>
        </p:nvSpPr>
        <p:spPr>
          <a:xfrm>
            <a:off x="1088376" y="1245915"/>
            <a:ext cx="2187334" cy="3158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>
                <a:solidFill>
                  <a:srgbClr val="F0793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동국대학교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576DD5-93EC-923B-1BBB-8EFB2DD0451D}"/>
              </a:ext>
            </a:extLst>
          </p:cNvPr>
          <p:cNvSpPr txBox="1"/>
          <p:nvPr/>
        </p:nvSpPr>
        <p:spPr>
          <a:xfrm>
            <a:off x="1110395" y="4953356"/>
            <a:ext cx="10858500" cy="84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2024-2</a:t>
            </a:r>
          </a:p>
          <a:p>
            <a:pPr algn="l">
              <a:lnSpc>
                <a:spcPct val="120000"/>
              </a:lnSpc>
            </a:pPr>
            <a:r>
              <a:rPr lang="ko-KR" altLang="en-US" sz="1400" dirty="0" err="1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오픈소스소프트웨어프로젝트</a:t>
            </a:r>
            <a:br>
              <a:rPr lang="en-US" altLang="ko-KR" sz="14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</a:br>
            <a:endParaRPr lang="en-US" altLang="ko-KR" sz="1400" dirty="0">
              <a:solidFill>
                <a:srgbClr val="4E2106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pic>
        <p:nvPicPr>
          <p:cNvPr id="25" name="그림 24" descr="전자제품, 텍스트, 휴대 전화, 스크린샷이(가) 표시된 사진&#10;&#10;자동 생성된 설명">
            <a:extLst>
              <a:ext uri="{FF2B5EF4-FFF2-40B4-BE49-F238E27FC236}">
                <a16:creationId xmlns:a16="http://schemas.microsoft.com/office/drawing/2014/main" id="{3D39F2F3-AAFC-0D63-EEB5-60E5B0E21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2" t="10811" r="48302" b="16438"/>
          <a:stretch/>
        </p:blipFill>
        <p:spPr>
          <a:xfrm rot="20077361">
            <a:off x="7663927" y="-1589358"/>
            <a:ext cx="3612292" cy="6454131"/>
          </a:xfrm>
          <a:prstGeom prst="rect">
            <a:avLst/>
          </a:prstGeom>
        </p:spPr>
      </p:pic>
      <p:pic>
        <p:nvPicPr>
          <p:cNvPr id="28" name="그림 27" descr="전자제품, 텍스트, 휴대 전화, 스크린샷이(가) 표시된 사진&#10;&#10;자동 생성된 설명">
            <a:extLst>
              <a:ext uri="{FF2B5EF4-FFF2-40B4-BE49-F238E27FC236}">
                <a16:creationId xmlns:a16="http://schemas.microsoft.com/office/drawing/2014/main" id="{40D044B6-9486-F2AE-43D5-C0C6DB7E7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8" t="18433" r="19236" b="8816"/>
          <a:stretch/>
        </p:blipFill>
        <p:spPr>
          <a:xfrm rot="20077361">
            <a:off x="6179777" y="2467636"/>
            <a:ext cx="3612292" cy="6454131"/>
          </a:xfrm>
          <a:prstGeom prst="rect">
            <a:avLst/>
          </a:prstGeom>
        </p:spPr>
      </p:pic>
      <p:pic>
        <p:nvPicPr>
          <p:cNvPr id="3074" name="Picture 2" descr="Premium PSD | Cute elephant 3d illustration">
            <a:extLst>
              <a:ext uri="{FF2B5EF4-FFF2-40B4-BE49-F238E27FC236}">
                <a16:creationId xmlns:a16="http://schemas.microsoft.com/office/drawing/2014/main" id="{E134FE85-6FA5-FB9E-FD64-57B891CFA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818" y1="84026" x2="46805" y2="80990"/>
                        <a14:foregroundMark x1="46805" y1="80990" x2="38498" y2="81949"/>
                        <a14:foregroundMark x1="38498" y1="81949" x2="46486" y2="80351"/>
                        <a14:foregroundMark x1="46486" y1="80351" x2="46805" y2="79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12" y="3833814"/>
            <a:ext cx="1210077" cy="121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464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A2B62B-539D-0020-2AD7-26B12C295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221BFD1-D0B5-0050-960C-2EDC9D8FA292}"/>
              </a:ext>
            </a:extLst>
          </p:cNvPr>
          <p:cNvSpPr/>
          <p:nvPr/>
        </p:nvSpPr>
        <p:spPr>
          <a:xfrm>
            <a:off x="4960144" y="4030801"/>
            <a:ext cx="3473362" cy="2218557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97544"/>
                      <a:gd name="connsiteY0" fmla="*/ 167368 h 2218557"/>
                      <a:gd name="connsiteX1" fmla="*/ 167368 w 3797544"/>
                      <a:gd name="connsiteY1" fmla="*/ 0 h 2218557"/>
                      <a:gd name="connsiteX2" fmla="*/ 3630176 w 3797544"/>
                      <a:gd name="connsiteY2" fmla="*/ 0 h 2218557"/>
                      <a:gd name="connsiteX3" fmla="*/ 3797544 w 3797544"/>
                      <a:gd name="connsiteY3" fmla="*/ 167368 h 2218557"/>
                      <a:gd name="connsiteX4" fmla="*/ 3797544 w 3797544"/>
                      <a:gd name="connsiteY4" fmla="*/ 2051189 h 2218557"/>
                      <a:gd name="connsiteX5" fmla="*/ 3630176 w 3797544"/>
                      <a:gd name="connsiteY5" fmla="*/ 2218557 h 2218557"/>
                      <a:gd name="connsiteX6" fmla="*/ 167368 w 3797544"/>
                      <a:gd name="connsiteY6" fmla="*/ 2218557 h 2218557"/>
                      <a:gd name="connsiteX7" fmla="*/ 0 w 3797544"/>
                      <a:gd name="connsiteY7" fmla="*/ 2051189 h 2218557"/>
                      <a:gd name="connsiteX8" fmla="*/ 0 w 3797544"/>
                      <a:gd name="connsiteY8" fmla="*/ 167368 h 221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97544" h="2218557" fill="none" extrusionOk="0">
                        <a:moveTo>
                          <a:pt x="0" y="167368"/>
                        </a:moveTo>
                        <a:cubicBezTo>
                          <a:pt x="-8061" y="73629"/>
                          <a:pt x="83485" y="6994"/>
                          <a:pt x="167368" y="0"/>
                        </a:cubicBezTo>
                        <a:cubicBezTo>
                          <a:pt x="1465556" y="130954"/>
                          <a:pt x="2958465" y="43574"/>
                          <a:pt x="3630176" y="0"/>
                        </a:cubicBezTo>
                        <a:cubicBezTo>
                          <a:pt x="3729808" y="11086"/>
                          <a:pt x="3799539" y="77377"/>
                          <a:pt x="3797544" y="167368"/>
                        </a:cubicBezTo>
                        <a:cubicBezTo>
                          <a:pt x="3768286" y="1100004"/>
                          <a:pt x="3683983" y="1178582"/>
                          <a:pt x="3797544" y="2051189"/>
                        </a:cubicBezTo>
                        <a:cubicBezTo>
                          <a:pt x="3795828" y="2143906"/>
                          <a:pt x="3714505" y="2212964"/>
                          <a:pt x="3630176" y="2218557"/>
                        </a:cubicBezTo>
                        <a:cubicBezTo>
                          <a:pt x="2105846" y="2373754"/>
                          <a:pt x="974009" y="2381577"/>
                          <a:pt x="167368" y="2218557"/>
                        </a:cubicBezTo>
                        <a:cubicBezTo>
                          <a:pt x="75455" y="2211493"/>
                          <a:pt x="-13885" y="2151731"/>
                          <a:pt x="0" y="2051189"/>
                        </a:cubicBezTo>
                        <a:cubicBezTo>
                          <a:pt x="79294" y="1281660"/>
                          <a:pt x="-32343" y="888592"/>
                          <a:pt x="0" y="167368"/>
                        </a:cubicBezTo>
                        <a:close/>
                      </a:path>
                      <a:path w="3797544" h="2218557" stroke="0" extrusionOk="0">
                        <a:moveTo>
                          <a:pt x="0" y="167368"/>
                        </a:moveTo>
                        <a:cubicBezTo>
                          <a:pt x="-9934" y="68805"/>
                          <a:pt x="64879" y="3774"/>
                          <a:pt x="167368" y="0"/>
                        </a:cubicBezTo>
                        <a:cubicBezTo>
                          <a:pt x="1023071" y="132882"/>
                          <a:pt x="3125413" y="-84951"/>
                          <a:pt x="3630176" y="0"/>
                        </a:cubicBezTo>
                        <a:cubicBezTo>
                          <a:pt x="3715432" y="7011"/>
                          <a:pt x="3795550" y="85954"/>
                          <a:pt x="3797544" y="167368"/>
                        </a:cubicBezTo>
                        <a:cubicBezTo>
                          <a:pt x="3788996" y="565244"/>
                          <a:pt x="3921961" y="1813340"/>
                          <a:pt x="3797544" y="2051189"/>
                        </a:cubicBezTo>
                        <a:cubicBezTo>
                          <a:pt x="3812875" y="2145443"/>
                          <a:pt x="3724303" y="2215075"/>
                          <a:pt x="3630176" y="2218557"/>
                        </a:cubicBezTo>
                        <a:cubicBezTo>
                          <a:pt x="2078695" y="2306196"/>
                          <a:pt x="812509" y="2145878"/>
                          <a:pt x="167368" y="2218557"/>
                        </a:cubicBezTo>
                        <a:cubicBezTo>
                          <a:pt x="73711" y="2206902"/>
                          <a:pt x="-4952" y="2150506"/>
                          <a:pt x="0" y="2051189"/>
                        </a:cubicBezTo>
                        <a:cubicBezTo>
                          <a:pt x="-39451" y="1398699"/>
                          <a:pt x="18768" y="679763"/>
                          <a:pt x="0" y="167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381000" dir="4380000" sx="105000" sy="105000" algn="ctr" rotWithShape="0">
              <a:srgbClr val="94643C">
                <a:alpha val="3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55" name="그림 5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D7B0720-FF96-57F4-5D52-9F3DE844F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007" y="1591760"/>
            <a:ext cx="2289729" cy="4708039"/>
          </a:xfrm>
          <a:prstGeom prst="rect">
            <a:avLst/>
          </a:prstGeom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8502D593-A23F-5785-B2B3-B2E1680BAC7E}"/>
              </a:ext>
            </a:extLst>
          </p:cNvPr>
          <p:cNvSpPr/>
          <p:nvPr/>
        </p:nvSpPr>
        <p:spPr>
          <a:xfrm>
            <a:off x="6906917" y="2281681"/>
            <a:ext cx="178725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아코</a:t>
            </a:r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</a:t>
            </a:r>
            <a:r>
              <a:rPr lang="ko-KR" altLang="en-US" sz="16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피드</a:t>
            </a:r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작성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6E0AC1-F734-6FEB-BB68-C803CA675F29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FE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90F882-026A-AFD0-ECF2-0A25ADCD9723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D2847FB-2BCF-E8B3-96A3-EFF276485EF4}"/>
              </a:ext>
            </a:extLst>
          </p:cNvPr>
          <p:cNvSpPr txBox="1"/>
          <p:nvPr/>
        </p:nvSpPr>
        <p:spPr>
          <a:xfrm>
            <a:off x="962380" y="1228226"/>
            <a:ext cx="8242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아코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피드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페이지에서는 친구와 목표를 공유하며 소통할 수 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BE9A21-3758-DF55-2527-8538482CED22}"/>
              </a:ext>
            </a:extLst>
          </p:cNvPr>
          <p:cNvSpPr txBox="1"/>
          <p:nvPr/>
        </p:nvSpPr>
        <p:spPr>
          <a:xfrm>
            <a:off x="962380" y="1653672"/>
            <a:ext cx="3924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댓글 및 이모지와 친구를 이메일로 찾는 로직 및 글 작성 로직을 구현 중입니다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77" name="제목 1">
            <a:extLst>
              <a:ext uri="{FF2B5EF4-FFF2-40B4-BE49-F238E27FC236}">
                <a16:creationId xmlns:a16="http://schemas.microsoft.com/office/drawing/2014/main" id="{DFD95DD5-487E-39A4-C9D2-7868E2598CCE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99AC7B40-163E-8228-A1E8-86087C342DA3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E20E490-9DA1-4E8A-8CC5-CEAECC976795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그림 8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331BAF5C-4C1D-96EE-C207-1FC094B9E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87" y="2251256"/>
            <a:ext cx="1938642" cy="3994021"/>
          </a:xfrm>
          <a:prstGeom prst="rect">
            <a:avLst/>
          </a:prstGeom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FE2D013-81B4-959A-3CB5-EFE7409F7B0D}"/>
              </a:ext>
            </a:extLst>
          </p:cNvPr>
          <p:cNvSpPr txBox="1"/>
          <p:nvPr/>
        </p:nvSpPr>
        <p:spPr>
          <a:xfrm>
            <a:off x="6390658" y="5483226"/>
            <a:ext cx="32105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오늘의 문구 공유</a:t>
            </a:r>
            <a:r>
              <a:rPr lang="en-US" altLang="ko-KR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, </a:t>
            </a:r>
          </a:p>
          <a:p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댓글 및 이모지로 소통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04E655A-4BB6-7FBF-EF4C-1ABBC6382E4C}"/>
              </a:ext>
            </a:extLst>
          </p:cNvPr>
          <p:cNvSpPr txBox="1"/>
          <p:nvPr/>
        </p:nvSpPr>
        <p:spPr>
          <a:xfrm>
            <a:off x="5994578" y="4801719"/>
            <a:ext cx="18765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이메일을 통해 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친구 검색 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및 </a:t>
            </a:r>
            <a:r>
              <a:rPr lang="ko-KR" altLang="en-US" sz="1600" dirty="0" err="1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팔로우</a:t>
            </a:r>
            <a:endParaRPr lang="ko-KR" altLang="en-US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pic>
        <p:nvPicPr>
          <p:cNvPr id="2059" name="Picture 11" descr="PSD 3D 녹색 화살표 아이콘 png 다운로드 | 프리미엄 PSD 파일">
            <a:extLst>
              <a:ext uri="{FF2B5EF4-FFF2-40B4-BE49-F238E27FC236}">
                <a16:creationId xmlns:a16="http://schemas.microsoft.com/office/drawing/2014/main" id="{DB4A1822-E70E-965A-93BA-73EC7BCFF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0575" y1="11342" x2="40575" y2="11342"/>
                        <a14:backgroundMark x1="58786" y1="22364" x2="58786" y2="22364"/>
                        <a14:backgroundMark x1="77316" y1="34185" x2="77316" y2="34185"/>
                        <a14:backgroundMark x1="80192" y1="36262" x2="80192" y2="36262"/>
                        <a14:backgroundMark x1="69968" y1="61661" x2="69968" y2="61661"/>
                        <a14:backgroundMark x1="56709" y1="21086" x2="56709" y2="21086"/>
                        <a14:backgroundMark x1="56550" y1="21406" x2="56550" y2="21406"/>
                        <a14:backgroundMark x1="62460" y1="25240" x2="62460" y2="25240"/>
                        <a14:backgroundMark x1="41534" y1="11821" x2="41534" y2="11821"/>
                        <a14:backgroundMark x1="41374" y1="12141" x2="41374" y2="12141"/>
                        <a14:backgroundMark x1="45208" y1="14537" x2="45208" y2="145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37323">
            <a:off x="5552359" y="4864295"/>
            <a:ext cx="447722" cy="44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EFE49B9-C6DC-3E52-506A-13D89888D50C}"/>
              </a:ext>
            </a:extLst>
          </p:cNvPr>
          <p:cNvSpPr/>
          <p:nvPr/>
        </p:nvSpPr>
        <p:spPr>
          <a:xfrm>
            <a:off x="5091610" y="3752400"/>
            <a:ext cx="1518587" cy="536773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시나리오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8F310B0-45BD-3BEE-D483-192EEA2AA512}"/>
              </a:ext>
            </a:extLst>
          </p:cNvPr>
          <p:cNvSpPr/>
          <p:nvPr/>
        </p:nvSpPr>
        <p:spPr>
          <a:xfrm>
            <a:off x="3282342" y="2281681"/>
            <a:ext cx="1869902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아코</a:t>
            </a:r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</a:t>
            </a:r>
            <a:r>
              <a:rPr lang="ko-KR" altLang="en-US" sz="16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피드</a:t>
            </a:r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메인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C10D7E9-509E-06B8-2A0F-16FE9B1D09E6}"/>
              </a:ext>
            </a:extLst>
          </p:cNvPr>
          <p:cNvSpPr/>
          <p:nvPr/>
        </p:nvSpPr>
        <p:spPr>
          <a:xfrm>
            <a:off x="1179887" y="5286697"/>
            <a:ext cx="3185277" cy="1013545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97544"/>
                      <a:gd name="connsiteY0" fmla="*/ 167368 h 2218557"/>
                      <a:gd name="connsiteX1" fmla="*/ 167368 w 3797544"/>
                      <a:gd name="connsiteY1" fmla="*/ 0 h 2218557"/>
                      <a:gd name="connsiteX2" fmla="*/ 3630176 w 3797544"/>
                      <a:gd name="connsiteY2" fmla="*/ 0 h 2218557"/>
                      <a:gd name="connsiteX3" fmla="*/ 3797544 w 3797544"/>
                      <a:gd name="connsiteY3" fmla="*/ 167368 h 2218557"/>
                      <a:gd name="connsiteX4" fmla="*/ 3797544 w 3797544"/>
                      <a:gd name="connsiteY4" fmla="*/ 2051189 h 2218557"/>
                      <a:gd name="connsiteX5" fmla="*/ 3630176 w 3797544"/>
                      <a:gd name="connsiteY5" fmla="*/ 2218557 h 2218557"/>
                      <a:gd name="connsiteX6" fmla="*/ 167368 w 3797544"/>
                      <a:gd name="connsiteY6" fmla="*/ 2218557 h 2218557"/>
                      <a:gd name="connsiteX7" fmla="*/ 0 w 3797544"/>
                      <a:gd name="connsiteY7" fmla="*/ 2051189 h 2218557"/>
                      <a:gd name="connsiteX8" fmla="*/ 0 w 3797544"/>
                      <a:gd name="connsiteY8" fmla="*/ 167368 h 221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97544" h="2218557" fill="none" extrusionOk="0">
                        <a:moveTo>
                          <a:pt x="0" y="167368"/>
                        </a:moveTo>
                        <a:cubicBezTo>
                          <a:pt x="-8061" y="73629"/>
                          <a:pt x="83485" y="6994"/>
                          <a:pt x="167368" y="0"/>
                        </a:cubicBezTo>
                        <a:cubicBezTo>
                          <a:pt x="1465556" y="130954"/>
                          <a:pt x="2958465" y="43574"/>
                          <a:pt x="3630176" y="0"/>
                        </a:cubicBezTo>
                        <a:cubicBezTo>
                          <a:pt x="3729808" y="11086"/>
                          <a:pt x="3799539" y="77377"/>
                          <a:pt x="3797544" y="167368"/>
                        </a:cubicBezTo>
                        <a:cubicBezTo>
                          <a:pt x="3768286" y="1100004"/>
                          <a:pt x="3683983" y="1178582"/>
                          <a:pt x="3797544" y="2051189"/>
                        </a:cubicBezTo>
                        <a:cubicBezTo>
                          <a:pt x="3795828" y="2143906"/>
                          <a:pt x="3714505" y="2212964"/>
                          <a:pt x="3630176" y="2218557"/>
                        </a:cubicBezTo>
                        <a:cubicBezTo>
                          <a:pt x="2105846" y="2373754"/>
                          <a:pt x="974009" y="2381577"/>
                          <a:pt x="167368" y="2218557"/>
                        </a:cubicBezTo>
                        <a:cubicBezTo>
                          <a:pt x="75455" y="2211493"/>
                          <a:pt x="-13885" y="2151731"/>
                          <a:pt x="0" y="2051189"/>
                        </a:cubicBezTo>
                        <a:cubicBezTo>
                          <a:pt x="79294" y="1281660"/>
                          <a:pt x="-32343" y="888592"/>
                          <a:pt x="0" y="167368"/>
                        </a:cubicBezTo>
                        <a:close/>
                      </a:path>
                      <a:path w="3797544" h="2218557" stroke="0" extrusionOk="0">
                        <a:moveTo>
                          <a:pt x="0" y="167368"/>
                        </a:moveTo>
                        <a:cubicBezTo>
                          <a:pt x="-9934" y="68805"/>
                          <a:pt x="64879" y="3774"/>
                          <a:pt x="167368" y="0"/>
                        </a:cubicBezTo>
                        <a:cubicBezTo>
                          <a:pt x="1023071" y="132882"/>
                          <a:pt x="3125413" y="-84951"/>
                          <a:pt x="3630176" y="0"/>
                        </a:cubicBezTo>
                        <a:cubicBezTo>
                          <a:pt x="3715432" y="7011"/>
                          <a:pt x="3795550" y="85954"/>
                          <a:pt x="3797544" y="167368"/>
                        </a:cubicBezTo>
                        <a:cubicBezTo>
                          <a:pt x="3788996" y="565244"/>
                          <a:pt x="3921961" y="1813340"/>
                          <a:pt x="3797544" y="2051189"/>
                        </a:cubicBezTo>
                        <a:cubicBezTo>
                          <a:pt x="3812875" y="2145443"/>
                          <a:pt x="3724303" y="2215075"/>
                          <a:pt x="3630176" y="2218557"/>
                        </a:cubicBezTo>
                        <a:cubicBezTo>
                          <a:pt x="2078695" y="2306196"/>
                          <a:pt x="812509" y="2145878"/>
                          <a:pt x="167368" y="2218557"/>
                        </a:cubicBezTo>
                        <a:cubicBezTo>
                          <a:pt x="73711" y="2206902"/>
                          <a:pt x="-4952" y="2150506"/>
                          <a:pt x="0" y="2051189"/>
                        </a:cubicBezTo>
                        <a:cubicBezTo>
                          <a:pt x="-39451" y="1398699"/>
                          <a:pt x="18768" y="679763"/>
                          <a:pt x="0" y="167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449236-786E-BB44-8651-3B582D9241A1}"/>
              </a:ext>
            </a:extLst>
          </p:cNvPr>
          <p:cNvSpPr txBox="1"/>
          <p:nvPr/>
        </p:nvSpPr>
        <p:spPr>
          <a:xfrm>
            <a:off x="1297605" y="5439382"/>
            <a:ext cx="2970597" cy="703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사용자가 오늘 하루의 </a:t>
            </a:r>
            <a:r>
              <a:rPr lang="ko-KR" altLang="en-US" sz="1600" dirty="0" err="1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해나가고자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하는 문구를 작성하는 페이지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EA522F5-FD69-F06C-389B-FEFBBA3D6024}"/>
              </a:ext>
            </a:extLst>
          </p:cNvPr>
          <p:cNvSpPr txBox="1"/>
          <p:nvPr/>
        </p:nvSpPr>
        <p:spPr>
          <a:xfrm>
            <a:off x="5187469" y="4387108"/>
            <a:ext cx="16142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오늘의 문구 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작성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pic>
        <p:nvPicPr>
          <p:cNvPr id="86" name="Picture 11" descr="PSD 3D 녹색 화살표 아이콘 png 다운로드 | 프리미엄 PSD 파일">
            <a:extLst>
              <a:ext uri="{FF2B5EF4-FFF2-40B4-BE49-F238E27FC236}">
                <a16:creationId xmlns:a16="http://schemas.microsoft.com/office/drawing/2014/main" id="{4A0A0F41-C308-C74E-B6CB-BE3DF8E9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0575" y1="11342" x2="40575" y2="11342"/>
                        <a14:backgroundMark x1="58786" y1="22364" x2="58786" y2="22364"/>
                        <a14:backgroundMark x1="77316" y1="34185" x2="77316" y2="34185"/>
                        <a14:backgroundMark x1="80192" y1="36262" x2="80192" y2="36262"/>
                        <a14:backgroundMark x1="69968" y1="61661" x2="69968" y2="61661"/>
                        <a14:backgroundMark x1="56709" y1="21086" x2="56709" y2="21086"/>
                        <a14:backgroundMark x1="56550" y1="21406" x2="56550" y2="21406"/>
                        <a14:backgroundMark x1="62460" y1="25240" x2="62460" y2="25240"/>
                        <a14:backgroundMark x1="41534" y1="11821" x2="41534" y2="11821"/>
                        <a14:backgroundMark x1="41374" y1="12141" x2="41374" y2="12141"/>
                        <a14:backgroundMark x1="45208" y1="14537" x2="45208" y2="145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37323">
            <a:off x="5961753" y="5530404"/>
            <a:ext cx="447722" cy="44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이등변 삼각형 86">
            <a:extLst>
              <a:ext uri="{FF2B5EF4-FFF2-40B4-BE49-F238E27FC236}">
                <a16:creationId xmlns:a16="http://schemas.microsoft.com/office/drawing/2014/main" id="{E0029D41-88C8-A244-E26D-E51B5C425D4C}"/>
              </a:ext>
            </a:extLst>
          </p:cNvPr>
          <p:cNvSpPr/>
          <p:nvPr/>
        </p:nvSpPr>
        <p:spPr>
          <a:xfrm rot="5400000" flipH="1">
            <a:off x="5747898" y="2421234"/>
            <a:ext cx="809863" cy="585993"/>
          </a:xfrm>
          <a:prstGeom prst="triangle">
            <a:avLst>
              <a:gd name="adj" fmla="val 57420"/>
            </a:avLst>
          </a:prstGeom>
          <a:gradFill flip="none" rotWithShape="1">
            <a:gsLst>
              <a:gs pos="27000">
                <a:srgbClr val="C3936B"/>
              </a:gs>
              <a:gs pos="100000">
                <a:srgbClr val="F3EBE1"/>
              </a:gs>
            </a:gsLst>
            <a:lin ang="5400000" scaled="0"/>
            <a:tileRect/>
          </a:gradFill>
          <a:ln cmpd="sng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이등변 삼각형 87">
            <a:extLst>
              <a:ext uri="{FF2B5EF4-FFF2-40B4-BE49-F238E27FC236}">
                <a16:creationId xmlns:a16="http://schemas.microsoft.com/office/drawing/2014/main" id="{3285594B-970C-D79F-5007-7326FEEAB60E}"/>
              </a:ext>
            </a:extLst>
          </p:cNvPr>
          <p:cNvSpPr/>
          <p:nvPr/>
        </p:nvSpPr>
        <p:spPr>
          <a:xfrm rot="5400000">
            <a:off x="2983938" y="4398754"/>
            <a:ext cx="796780" cy="622074"/>
          </a:xfrm>
          <a:prstGeom prst="triangle">
            <a:avLst>
              <a:gd name="adj" fmla="val 100000"/>
            </a:avLst>
          </a:prstGeom>
          <a:solidFill>
            <a:srgbClr val="F9E7D9"/>
          </a:solidFill>
          <a:ln>
            <a:noFill/>
          </a:ln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970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52E4F7-F023-FB08-8D57-6FF3D2D18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075E19C-BBF6-36E7-C69C-6935976B1B25}"/>
              </a:ext>
            </a:extLst>
          </p:cNvPr>
          <p:cNvSpPr/>
          <p:nvPr/>
        </p:nvSpPr>
        <p:spPr>
          <a:xfrm>
            <a:off x="7425040" y="5255090"/>
            <a:ext cx="3329079" cy="868647"/>
          </a:xfrm>
          <a:prstGeom prst="roundRect">
            <a:avLst>
              <a:gd name="adj" fmla="val 7544"/>
            </a:avLst>
          </a:prstGeom>
          <a:solidFill>
            <a:srgbClr val="F6F3F0"/>
          </a:solidFill>
          <a:ln w="47625" cap="flat" cmpd="thickThin">
            <a:solidFill>
              <a:srgbClr val="B66634">
                <a:alpha val="27000"/>
              </a:srgb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97544"/>
                      <a:gd name="connsiteY0" fmla="*/ 167368 h 2218557"/>
                      <a:gd name="connsiteX1" fmla="*/ 167368 w 3797544"/>
                      <a:gd name="connsiteY1" fmla="*/ 0 h 2218557"/>
                      <a:gd name="connsiteX2" fmla="*/ 3630176 w 3797544"/>
                      <a:gd name="connsiteY2" fmla="*/ 0 h 2218557"/>
                      <a:gd name="connsiteX3" fmla="*/ 3797544 w 3797544"/>
                      <a:gd name="connsiteY3" fmla="*/ 167368 h 2218557"/>
                      <a:gd name="connsiteX4" fmla="*/ 3797544 w 3797544"/>
                      <a:gd name="connsiteY4" fmla="*/ 2051189 h 2218557"/>
                      <a:gd name="connsiteX5" fmla="*/ 3630176 w 3797544"/>
                      <a:gd name="connsiteY5" fmla="*/ 2218557 h 2218557"/>
                      <a:gd name="connsiteX6" fmla="*/ 167368 w 3797544"/>
                      <a:gd name="connsiteY6" fmla="*/ 2218557 h 2218557"/>
                      <a:gd name="connsiteX7" fmla="*/ 0 w 3797544"/>
                      <a:gd name="connsiteY7" fmla="*/ 2051189 h 2218557"/>
                      <a:gd name="connsiteX8" fmla="*/ 0 w 3797544"/>
                      <a:gd name="connsiteY8" fmla="*/ 167368 h 221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97544" h="2218557" fill="none" extrusionOk="0">
                        <a:moveTo>
                          <a:pt x="0" y="167368"/>
                        </a:moveTo>
                        <a:cubicBezTo>
                          <a:pt x="-8061" y="73629"/>
                          <a:pt x="83485" y="6994"/>
                          <a:pt x="167368" y="0"/>
                        </a:cubicBezTo>
                        <a:cubicBezTo>
                          <a:pt x="1465556" y="130954"/>
                          <a:pt x="2958465" y="43574"/>
                          <a:pt x="3630176" y="0"/>
                        </a:cubicBezTo>
                        <a:cubicBezTo>
                          <a:pt x="3729808" y="11086"/>
                          <a:pt x="3799539" y="77377"/>
                          <a:pt x="3797544" y="167368"/>
                        </a:cubicBezTo>
                        <a:cubicBezTo>
                          <a:pt x="3768286" y="1100004"/>
                          <a:pt x="3683983" y="1178582"/>
                          <a:pt x="3797544" y="2051189"/>
                        </a:cubicBezTo>
                        <a:cubicBezTo>
                          <a:pt x="3795828" y="2143906"/>
                          <a:pt x="3714505" y="2212964"/>
                          <a:pt x="3630176" y="2218557"/>
                        </a:cubicBezTo>
                        <a:cubicBezTo>
                          <a:pt x="2105846" y="2373754"/>
                          <a:pt x="974009" y="2381577"/>
                          <a:pt x="167368" y="2218557"/>
                        </a:cubicBezTo>
                        <a:cubicBezTo>
                          <a:pt x="75455" y="2211493"/>
                          <a:pt x="-13885" y="2151731"/>
                          <a:pt x="0" y="2051189"/>
                        </a:cubicBezTo>
                        <a:cubicBezTo>
                          <a:pt x="79294" y="1281660"/>
                          <a:pt x="-32343" y="888592"/>
                          <a:pt x="0" y="167368"/>
                        </a:cubicBezTo>
                        <a:close/>
                      </a:path>
                      <a:path w="3797544" h="2218557" stroke="0" extrusionOk="0">
                        <a:moveTo>
                          <a:pt x="0" y="167368"/>
                        </a:moveTo>
                        <a:cubicBezTo>
                          <a:pt x="-9934" y="68805"/>
                          <a:pt x="64879" y="3774"/>
                          <a:pt x="167368" y="0"/>
                        </a:cubicBezTo>
                        <a:cubicBezTo>
                          <a:pt x="1023071" y="132882"/>
                          <a:pt x="3125413" y="-84951"/>
                          <a:pt x="3630176" y="0"/>
                        </a:cubicBezTo>
                        <a:cubicBezTo>
                          <a:pt x="3715432" y="7011"/>
                          <a:pt x="3795550" y="85954"/>
                          <a:pt x="3797544" y="167368"/>
                        </a:cubicBezTo>
                        <a:cubicBezTo>
                          <a:pt x="3788996" y="565244"/>
                          <a:pt x="3921961" y="1813340"/>
                          <a:pt x="3797544" y="2051189"/>
                        </a:cubicBezTo>
                        <a:cubicBezTo>
                          <a:pt x="3812875" y="2145443"/>
                          <a:pt x="3724303" y="2215075"/>
                          <a:pt x="3630176" y="2218557"/>
                        </a:cubicBezTo>
                        <a:cubicBezTo>
                          <a:pt x="2078695" y="2306196"/>
                          <a:pt x="812509" y="2145878"/>
                          <a:pt x="167368" y="2218557"/>
                        </a:cubicBezTo>
                        <a:cubicBezTo>
                          <a:pt x="73711" y="2206902"/>
                          <a:pt x="-4952" y="2150506"/>
                          <a:pt x="0" y="2051189"/>
                        </a:cubicBezTo>
                        <a:cubicBezTo>
                          <a:pt x="-39451" y="1398699"/>
                          <a:pt x="18768" y="679763"/>
                          <a:pt x="0" y="167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A7A93F4-A10E-1AC8-77FA-5AD78FB5C9B8}"/>
              </a:ext>
            </a:extLst>
          </p:cNvPr>
          <p:cNvSpPr/>
          <p:nvPr/>
        </p:nvSpPr>
        <p:spPr>
          <a:xfrm>
            <a:off x="3569695" y="3714505"/>
            <a:ext cx="2526305" cy="218101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97544"/>
                      <a:gd name="connsiteY0" fmla="*/ 167368 h 2218557"/>
                      <a:gd name="connsiteX1" fmla="*/ 167368 w 3797544"/>
                      <a:gd name="connsiteY1" fmla="*/ 0 h 2218557"/>
                      <a:gd name="connsiteX2" fmla="*/ 3630176 w 3797544"/>
                      <a:gd name="connsiteY2" fmla="*/ 0 h 2218557"/>
                      <a:gd name="connsiteX3" fmla="*/ 3797544 w 3797544"/>
                      <a:gd name="connsiteY3" fmla="*/ 167368 h 2218557"/>
                      <a:gd name="connsiteX4" fmla="*/ 3797544 w 3797544"/>
                      <a:gd name="connsiteY4" fmla="*/ 2051189 h 2218557"/>
                      <a:gd name="connsiteX5" fmla="*/ 3630176 w 3797544"/>
                      <a:gd name="connsiteY5" fmla="*/ 2218557 h 2218557"/>
                      <a:gd name="connsiteX6" fmla="*/ 167368 w 3797544"/>
                      <a:gd name="connsiteY6" fmla="*/ 2218557 h 2218557"/>
                      <a:gd name="connsiteX7" fmla="*/ 0 w 3797544"/>
                      <a:gd name="connsiteY7" fmla="*/ 2051189 h 2218557"/>
                      <a:gd name="connsiteX8" fmla="*/ 0 w 3797544"/>
                      <a:gd name="connsiteY8" fmla="*/ 167368 h 221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97544" h="2218557" fill="none" extrusionOk="0">
                        <a:moveTo>
                          <a:pt x="0" y="167368"/>
                        </a:moveTo>
                        <a:cubicBezTo>
                          <a:pt x="-8061" y="73629"/>
                          <a:pt x="83485" y="6994"/>
                          <a:pt x="167368" y="0"/>
                        </a:cubicBezTo>
                        <a:cubicBezTo>
                          <a:pt x="1465556" y="130954"/>
                          <a:pt x="2958465" y="43574"/>
                          <a:pt x="3630176" y="0"/>
                        </a:cubicBezTo>
                        <a:cubicBezTo>
                          <a:pt x="3729808" y="11086"/>
                          <a:pt x="3799539" y="77377"/>
                          <a:pt x="3797544" y="167368"/>
                        </a:cubicBezTo>
                        <a:cubicBezTo>
                          <a:pt x="3768286" y="1100004"/>
                          <a:pt x="3683983" y="1178582"/>
                          <a:pt x="3797544" y="2051189"/>
                        </a:cubicBezTo>
                        <a:cubicBezTo>
                          <a:pt x="3795828" y="2143906"/>
                          <a:pt x="3714505" y="2212964"/>
                          <a:pt x="3630176" y="2218557"/>
                        </a:cubicBezTo>
                        <a:cubicBezTo>
                          <a:pt x="2105846" y="2373754"/>
                          <a:pt x="974009" y="2381577"/>
                          <a:pt x="167368" y="2218557"/>
                        </a:cubicBezTo>
                        <a:cubicBezTo>
                          <a:pt x="75455" y="2211493"/>
                          <a:pt x="-13885" y="2151731"/>
                          <a:pt x="0" y="2051189"/>
                        </a:cubicBezTo>
                        <a:cubicBezTo>
                          <a:pt x="79294" y="1281660"/>
                          <a:pt x="-32343" y="888592"/>
                          <a:pt x="0" y="167368"/>
                        </a:cubicBezTo>
                        <a:close/>
                      </a:path>
                      <a:path w="3797544" h="2218557" stroke="0" extrusionOk="0">
                        <a:moveTo>
                          <a:pt x="0" y="167368"/>
                        </a:moveTo>
                        <a:cubicBezTo>
                          <a:pt x="-9934" y="68805"/>
                          <a:pt x="64879" y="3774"/>
                          <a:pt x="167368" y="0"/>
                        </a:cubicBezTo>
                        <a:cubicBezTo>
                          <a:pt x="1023071" y="132882"/>
                          <a:pt x="3125413" y="-84951"/>
                          <a:pt x="3630176" y="0"/>
                        </a:cubicBezTo>
                        <a:cubicBezTo>
                          <a:pt x="3715432" y="7011"/>
                          <a:pt x="3795550" y="85954"/>
                          <a:pt x="3797544" y="167368"/>
                        </a:cubicBezTo>
                        <a:cubicBezTo>
                          <a:pt x="3788996" y="565244"/>
                          <a:pt x="3921961" y="1813340"/>
                          <a:pt x="3797544" y="2051189"/>
                        </a:cubicBezTo>
                        <a:cubicBezTo>
                          <a:pt x="3812875" y="2145443"/>
                          <a:pt x="3724303" y="2215075"/>
                          <a:pt x="3630176" y="2218557"/>
                        </a:cubicBezTo>
                        <a:cubicBezTo>
                          <a:pt x="2078695" y="2306196"/>
                          <a:pt x="812509" y="2145878"/>
                          <a:pt x="167368" y="2218557"/>
                        </a:cubicBezTo>
                        <a:cubicBezTo>
                          <a:pt x="73711" y="2206902"/>
                          <a:pt x="-4952" y="2150506"/>
                          <a:pt x="0" y="2051189"/>
                        </a:cubicBezTo>
                        <a:cubicBezTo>
                          <a:pt x="-39451" y="1398699"/>
                          <a:pt x="18768" y="679763"/>
                          <a:pt x="0" y="167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" rotWithShape="0">
              <a:srgbClr val="C3936B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500DC-07DC-82C5-A8ED-26B9CDDBB365}"/>
              </a:ext>
            </a:extLst>
          </p:cNvPr>
          <p:cNvSpPr txBox="1"/>
          <p:nvPr/>
        </p:nvSpPr>
        <p:spPr>
          <a:xfrm>
            <a:off x="3743248" y="4031625"/>
            <a:ext cx="2179197" cy="1663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자신을 팔로우하고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,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endParaRPr lang="en-US" altLang="ko-KR" sz="16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자신이 </a:t>
            </a: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팔로잉하는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친구 목록 확인</a:t>
            </a:r>
            <a:endParaRPr lang="en-US" altLang="ko-KR" sz="16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팔로우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삭제</a:t>
            </a:r>
            <a:endParaRPr lang="en-US" altLang="ko-KR" sz="16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팔로잉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삭제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55EF3-A855-9C0F-7108-3C4F27FEA76E}"/>
              </a:ext>
            </a:extLst>
          </p:cNvPr>
          <p:cNvSpPr txBox="1"/>
          <p:nvPr/>
        </p:nvSpPr>
        <p:spPr>
          <a:xfrm>
            <a:off x="8394262" y="4616306"/>
            <a:ext cx="13099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Vercel을</a:t>
            </a:r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통해 배포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1EC6F-4D1B-070C-7A2B-7003F85070AD}"/>
              </a:ext>
            </a:extLst>
          </p:cNvPr>
          <p:cNvSpPr txBox="1"/>
          <p:nvPr/>
        </p:nvSpPr>
        <p:spPr>
          <a:xfrm>
            <a:off x="7754088" y="5438246"/>
            <a:ext cx="27459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5F4F2F"/>
                </a:solidFill>
                <a:latin typeface="LINE Seed Sans KR Thin" panose="020B0603020203020204" pitchFamily="34" charset="-127"/>
                <a:ea typeface="LINE Seed Sans KR Thin" panose="020B0603020203020204" pitchFamily="34" charset="-127"/>
                <a:cs typeface="LINE Seed Sans KR Thin" panose="020B0603020203020204" pitchFamily="34" charset="-127"/>
              </a:rPr>
              <a:t>https://2024-2-oss-proj-osori-fe.vercel.app/</a:t>
            </a:r>
          </a:p>
        </p:txBody>
      </p:sp>
      <p:pic>
        <p:nvPicPr>
          <p:cNvPr id="25" name="그림 24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50D4458B-48CB-2AC3-E50F-F334681F5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6" y="2024063"/>
            <a:ext cx="2141133" cy="4379379"/>
          </a:xfrm>
          <a:prstGeom prst="rect">
            <a:avLst/>
          </a:prstGeom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A2E4BE7-28DC-E6E4-DD79-F0E19261AE80}"/>
              </a:ext>
            </a:extLst>
          </p:cNvPr>
          <p:cNvSpPr/>
          <p:nvPr/>
        </p:nvSpPr>
        <p:spPr>
          <a:xfrm>
            <a:off x="3431998" y="2133203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아코</a:t>
            </a:r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</a:t>
            </a:r>
            <a:r>
              <a:rPr lang="ko-KR" altLang="en-US" sz="16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피드</a:t>
            </a:r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</a:t>
            </a:r>
            <a:r>
              <a:rPr lang="ko-KR" altLang="en-US" sz="16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팔로우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2ED7051-52BD-00FE-F39F-51220523A318}"/>
              </a:ext>
            </a:extLst>
          </p:cNvPr>
          <p:cNvSpPr/>
          <p:nvPr/>
        </p:nvSpPr>
        <p:spPr>
          <a:xfrm>
            <a:off x="7018665" y="2130416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배포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B366EF-D6BD-0CD3-1AAF-352F39708385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FE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60B121-FA9C-D1CD-3005-62D217D96321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489F927-96DA-7BEF-B4F7-D1C78C553A11}"/>
              </a:ext>
            </a:extLst>
          </p:cNvPr>
          <p:cNvSpPr txBox="1"/>
          <p:nvPr/>
        </p:nvSpPr>
        <p:spPr>
          <a:xfrm>
            <a:off x="962380" y="1228226"/>
            <a:ext cx="49845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팔로우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및 </a:t>
            </a:r>
            <a:r>
              <a:rPr lang="ko-KR" altLang="en-US" sz="20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팔로잉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목록을 구현 중입니다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6084F4-3537-AACA-361B-1DA4BAB51C50}"/>
              </a:ext>
            </a:extLst>
          </p:cNvPr>
          <p:cNvSpPr txBox="1"/>
          <p:nvPr/>
        </p:nvSpPr>
        <p:spPr>
          <a:xfrm>
            <a:off x="962380" y="1653672"/>
            <a:ext cx="7931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자신을 팔로우하고 </a:t>
            </a: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팔로잉하는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친구 목록을 확인할 수 있습니다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7853854-D34A-C4B7-0CDB-412243F84B05}"/>
              </a:ext>
            </a:extLst>
          </p:cNvPr>
          <p:cNvSpPr/>
          <p:nvPr/>
        </p:nvSpPr>
        <p:spPr>
          <a:xfrm>
            <a:off x="8754485" y="5122817"/>
            <a:ext cx="670191" cy="366429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주소</a:t>
            </a:r>
          </a:p>
        </p:txBody>
      </p:sp>
      <p:pic>
        <p:nvPicPr>
          <p:cNvPr id="63" name="그림 62" descr="스크린샷, 원, 그래픽, 디자인이(가) 표시된 사진&#10;&#10;자동 생성된 설명">
            <a:extLst>
              <a:ext uri="{FF2B5EF4-FFF2-40B4-BE49-F238E27FC236}">
                <a16:creationId xmlns:a16="http://schemas.microsoft.com/office/drawing/2014/main" id="{312CAB23-EDB6-41EC-E1CE-4F4421E1B3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362" y="1908331"/>
            <a:ext cx="1025734" cy="1025734"/>
          </a:xfrm>
          <a:prstGeom prst="rect">
            <a:avLst/>
          </a:prstGeom>
        </p:spPr>
      </p:pic>
      <p:sp>
        <p:nvSpPr>
          <p:cNvPr id="66" name="이등변 삼각형 65">
            <a:extLst>
              <a:ext uri="{FF2B5EF4-FFF2-40B4-BE49-F238E27FC236}">
                <a16:creationId xmlns:a16="http://schemas.microsoft.com/office/drawing/2014/main" id="{0208ADB4-27F1-C0E0-D9CA-11C5B42B836F}"/>
              </a:ext>
            </a:extLst>
          </p:cNvPr>
          <p:cNvSpPr/>
          <p:nvPr/>
        </p:nvSpPr>
        <p:spPr>
          <a:xfrm rot="5400000" flipH="1">
            <a:off x="6082545" y="3328656"/>
            <a:ext cx="809863" cy="585993"/>
          </a:xfrm>
          <a:prstGeom prst="triangle">
            <a:avLst>
              <a:gd name="adj" fmla="val 57420"/>
            </a:avLst>
          </a:prstGeom>
          <a:gradFill flip="none" rotWithShape="1">
            <a:gsLst>
              <a:gs pos="27000">
                <a:srgbClr val="C3936B"/>
              </a:gs>
              <a:gs pos="100000">
                <a:srgbClr val="F3EBE1"/>
              </a:gs>
            </a:gsLst>
            <a:lin ang="5400000" scaled="0"/>
            <a:tileRect/>
          </a:gradFill>
          <a:ln cmpd="sng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제목 1">
            <a:extLst>
              <a:ext uri="{FF2B5EF4-FFF2-40B4-BE49-F238E27FC236}">
                <a16:creationId xmlns:a16="http://schemas.microsoft.com/office/drawing/2014/main" id="{BFBA5EAE-6114-421D-0BDB-B3CC6B30ADDC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6DDFF54-E6AE-F760-F11D-767383CE4EE9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B0203A12-A35D-BB2B-6C1D-9F528ADE4F9C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10E950F-7BED-D11B-4D5B-1B16F02BC068}"/>
              </a:ext>
            </a:extLst>
          </p:cNvPr>
          <p:cNvSpPr/>
          <p:nvPr/>
        </p:nvSpPr>
        <p:spPr>
          <a:xfrm>
            <a:off x="3652224" y="3614944"/>
            <a:ext cx="670191" cy="366429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기능</a:t>
            </a:r>
          </a:p>
        </p:txBody>
      </p:sp>
      <p:pic>
        <p:nvPicPr>
          <p:cNvPr id="75" name="그림 7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1A84F4F-C429-7048-5084-7D032204CA8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665" y="2934414"/>
            <a:ext cx="4109167" cy="2020795"/>
          </a:xfrm>
          <a:prstGeom prst="rect">
            <a:avLst/>
          </a:prstGeom>
          <a:effectLst>
            <a:outerShdw blurRad="622300" dist="38100" dir="2700000" sx="104000" sy="104000" algn="ctr" rotWithShape="0">
              <a:srgbClr val="C3936B">
                <a:alpha val="62000"/>
              </a:srgbClr>
            </a:outerShdw>
          </a:effectLst>
        </p:spPr>
      </p:pic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12D33B21-D29E-DC78-3F6B-19863F0EE898}"/>
              </a:ext>
            </a:extLst>
          </p:cNvPr>
          <p:cNvSpPr/>
          <p:nvPr/>
        </p:nvSpPr>
        <p:spPr>
          <a:xfrm rot="5400000">
            <a:off x="3119084" y="4538538"/>
            <a:ext cx="796780" cy="622074"/>
          </a:xfrm>
          <a:prstGeom prst="triangle">
            <a:avLst>
              <a:gd name="adj" fmla="val 100000"/>
            </a:avLst>
          </a:prstGeom>
          <a:solidFill>
            <a:srgbClr val="F9E7D9"/>
          </a:solidFill>
          <a:ln>
            <a:noFill/>
          </a:ln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269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424E94-C4C8-CAC1-A4B2-D5F11136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40923CA4-1CDF-3F6A-F9B4-38D74BFC5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8" y="1665798"/>
            <a:ext cx="6426747" cy="4820060"/>
          </a:xfrm>
          <a:prstGeom prst="rect">
            <a:avLst/>
          </a:prstGeom>
          <a:effectLst>
            <a:outerShdw blurRad="508000" dist="38100" dir="5400000" sx="102000" sy="102000" algn="t" rotWithShape="0">
              <a:srgbClr val="C3936B">
                <a:alpha val="56000"/>
              </a:srgbClr>
            </a:outerShdw>
          </a:effectLst>
        </p:spPr>
      </p:pic>
      <p:pic>
        <p:nvPicPr>
          <p:cNvPr id="41" name="그림 40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A18ED32F-1E34-D670-9664-BA2CF93D4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98" y="1641218"/>
            <a:ext cx="6426747" cy="4820060"/>
          </a:xfrm>
          <a:prstGeom prst="rect">
            <a:avLst/>
          </a:prstGeom>
          <a:effectLst>
            <a:outerShdw blurRad="508000" dist="38100" dir="5400000" sx="102000" sy="102000" algn="t" rotWithShape="0">
              <a:srgbClr val="C3936B">
                <a:alpha val="56000"/>
              </a:srgbClr>
            </a:outerShdw>
          </a:effec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A7F97A1-00E4-7C51-98DD-7965CDC4AB4F}"/>
              </a:ext>
            </a:extLst>
          </p:cNvPr>
          <p:cNvSpPr/>
          <p:nvPr/>
        </p:nvSpPr>
        <p:spPr>
          <a:xfrm>
            <a:off x="2320492" y="5693458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개발 진행 상황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9DFBB3-80F8-892D-EECC-2E6FE3799EE5}"/>
              </a:ext>
            </a:extLst>
          </p:cNvPr>
          <p:cNvSpPr/>
          <p:nvPr/>
        </p:nvSpPr>
        <p:spPr>
          <a:xfrm>
            <a:off x="7158128" y="5704344"/>
            <a:ext cx="244168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이슈 생성 후 </a:t>
            </a:r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PR</a:t>
            </a:r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과 연결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51FD47-08ED-BE07-67BF-45CDBE0D911F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BE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7007AC-E192-C876-794A-E1F48232A74C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6FE938-DF01-5E2C-7A73-C441B5A5030A}"/>
              </a:ext>
            </a:extLst>
          </p:cNvPr>
          <p:cNvSpPr txBox="1"/>
          <p:nvPr/>
        </p:nvSpPr>
        <p:spPr>
          <a:xfrm>
            <a:off x="962380" y="1228226"/>
            <a:ext cx="74318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깃허브로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이슈 관리 및 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PR 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연결을 통해 개발을 진행 중입니다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C291D7-DBCA-7323-18CB-2AABEB2062DA}"/>
              </a:ext>
            </a:extLst>
          </p:cNvPr>
          <p:cNvSpPr txBox="1"/>
          <p:nvPr/>
        </p:nvSpPr>
        <p:spPr>
          <a:xfrm>
            <a:off x="962380" y="1653672"/>
            <a:ext cx="7931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 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각각 </a:t>
            </a: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깃허브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레포를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만들어 이슈 및 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PR 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템플릿을 통일하여 구현 중입니다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F8AD0976-34C1-7C97-2F31-6591E248F9C0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rgbClr val="F28E5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86ED4A6-DE9B-0EE7-4B5D-EED98BE0864E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E88CDC3-B3A9-D5FE-C1DE-5F2B22254095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5899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2C415-F22C-13E9-99A1-2291BEC6B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EBC115-4D9B-0BAC-3659-51573B0FDECA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BE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56FCAF-209F-E1C8-2718-79D6F0D28698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C13FFB-9155-D5A3-2E72-8CDF15F4A47F}"/>
              </a:ext>
            </a:extLst>
          </p:cNvPr>
          <p:cNvSpPr txBox="1"/>
          <p:nvPr/>
        </p:nvSpPr>
        <p:spPr>
          <a:xfrm>
            <a:off x="962380" y="1228226"/>
            <a:ext cx="8355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일정을 </a:t>
            </a:r>
            <a:r>
              <a:rPr lang="ko-KR" altLang="en-US" sz="20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노션에서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스프린트 방식으로 관리하며 협업하고 있습니다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9797BD9-6260-987F-E75C-A5250ADDF626}"/>
              </a:ext>
            </a:extLst>
          </p:cNvPr>
          <p:cNvSpPr/>
          <p:nvPr/>
        </p:nvSpPr>
        <p:spPr>
          <a:xfrm>
            <a:off x="1114780" y="2035681"/>
            <a:ext cx="244168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개발 완료 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A5D662-6C06-1E6B-D5E9-117319264CF0}"/>
              </a:ext>
            </a:extLst>
          </p:cNvPr>
          <p:cNvSpPr txBox="1"/>
          <p:nvPr/>
        </p:nvSpPr>
        <p:spPr>
          <a:xfrm>
            <a:off x="962380" y="1653672"/>
            <a:ext cx="7931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현재까지 개발 완료된 일정을 나열합니다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14350" name="사각형: 둥근 모서리 14349">
            <a:extLst>
              <a:ext uri="{FF2B5EF4-FFF2-40B4-BE49-F238E27FC236}">
                <a16:creationId xmlns:a16="http://schemas.microsoft.com/office/drawing/2014/main" id="{64F08482-A3E7-DB2D-AF07-BEB8078E779A}"/>
              </a:ext>
            </a:extLst>
          </p:cNvPr>
          <p:cNvSpPr/>
          <p:nvPr/>
        </p:nvSpPr>
        <p:spPr>
          <a:xfrm>
            <a:off x="4656133" y="3141812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C3936B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51" name="사각형: 둥근 모서리 14350">
            <a:extLst>
              <a:ext uri="{FF2B5EF4-FFF2-40B4-BE49-F238E27FC236}">
                <a16:creationId xmlns:a16="http://schemas.microsoft.com/office/drawing/2014/main" id="{84177E10-2CCB-CA45-0084-8C666E19D763}"/>
              </a:ext>
            </a:extLst>
          </p:cNvPr>
          <p:cNvSpPr/>
          <p:nvPr/>
        </p:nvSpPr>
        <p:spPr>
          <a:xfrm>
            <a:off x="6267546" y="3141812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C3936B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52" name="사각형: 둥근 모서리 14351">
            <a:extLst>
              <a:ext uri="{FF2B5EF4-FFF2-40B4-BE49-F238E27FC236}">
                <a16:creationId xmlns:a16="http://schemas.microsoft.com/office/drawing/2014/main" id="{1F545F5A-D94F-B992-FCFA-33D3BE1A09C4}"/>
              </a:ext>
            </a:extLst>
          </p:cNvPr>
          <p:cNvSpPr/>
          <p:nvPr/>
        </p:nvSpPr>
        <p:spPr>
          <a:xfrm>
            <a:off x="3044720" y="3141410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C3936B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55" name="사각형: 둥근 모서리 14354">
            <a:extLst>
              <a:ext uri="{FF2B5EF4-FFF2-40B4-BE49-F238E27FC236}">
                <a16:creationId xmlns:a16="http://schemas.microsoft.com/office/drawing/2014/main" id="{914CEB64-0219-BA60-30C2-3B353E1EC278}"/>
              </a:ext>
            </a:extLst>
          </p:cNvPr>
          <p:cNvSpPr/>
          <p:nvPr/>
        </p:nvSpPr>
        <p:spPr>
          <a:xfrm>
            <a:off x="3117859" y="2949544"/>
            <a:ext cx="1293722" cy="298137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9.30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56" name="사각형: 둥근 모서리 14355">
            <a:extLst>
              <a:ext uri="{FF2B5EF4-FFF2-40B4-BE49-F238E27FC236}">
                <a16:creationId xmlns:a16="http://schemas.microsoft.com/office/drawing/2014/main" id="{199282CC-B446-6DBE-B0E3-EAD4D3AAF133}"/>
              </a:ext>
            </a:extLst>
          </p:cNvPr>
          <p:cNvSpPr/>
          <p:nvPr/>
        </p:nvSpPr>
        <p:spPr>
          <a:xfrm>
            <a:off x="4750282" y="2949034"/>
            <a:ext cx="1293722" cy="298137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10.1 ~ 10.8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57" name="사각형: 둥근 모서리 14356">
            <a:extLst>
              <a:ext uri="{FF2B5EF4-FFF2-40B4-BE49-F238E27FC236}">
                <a16:creationId xmlns:a16="http://schemas.microsoft.com/office/drawing/2014/main" id="{8F957619-0675-F1C2-BB8E-2F5FC7B849BA}"/>
              </a:ext>
            </a:extLst>
          </p:cNvPr>
          <p:cNvSpPr/>
          <p:nvPr/>
        </p:nvSpPr>
        <p:spPr>
          <a:xfrm>
            <a:off x="6274303" y="2949034"/>
            <a:ext cx="1440000" cy="298137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10.9 ~ 10.13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58" name="사각형: 둥근 모서리 14357">
            <a:extLst>
              <a:ext uri="{FF2B5EF4-FFF2-40B4-BE49-F238E27FC236}">
                <a16:creationId xmlns:a16="http://schemas.microsoft.com/office/drawing/2014/main" id="{C03DC102-BD25-26E2-7134-6E6FC3B094FE}"/>
              </a:ext>
            </a:extLst>
          </p:cNvPr>
          <p:cNvSpPr/>
          <p:nvPr/>
        </p:nvSpPr>
        <p:spPr>
          <a:xfrm>
            <a:off x="7886702" y="3138341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C3936B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60" name="사각형: 둥근 모서리 14359">
            <a:extLst>
              <a:ext uri="{FF2B5EF4-FFF2-40B4-BE49-F238E27FC236}">
                <a16:creationId xmlns:a16="http://schemas.microsoft.com/office/drawing/2014/main" id="{5EFEB529-64C1-59A2-9224-1A482634777B}"/>
              </a:ext>
            </a:extLst>
          </p:cNvPr>
          <p:cNvSpPr/>
          <p:nvPr/>
        </p:nvSpPr>
        <p:spPr>
          <a:xfrm>
            <a:off x="7893458" y="2945563"/>
            <a:ext cx="1497179" cy="298137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10.14 ~ 10.13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61" name="사각형: 둥근 모서리 14360">
            <a:extLst>
              <a:ext uri="{FF2B5EF4-FFF2-40B4-BE49-F238E27FC236}">
                <a16:creationId xmlns:a16="http://schemas.microsoft.com/office/drawing/2014/main" id="{D617A232-A424-C30D-79C3-ED28D090F91A}"/>
              </a:ext>
            </a:extLst>
          </p:cNvPr>
          <p:cNvSpPr/>
          <p:nvPr/>
        </p:nvSpPr>
        <p:spPr>
          <a:xfrm>
            <a:off x="5026919" y="4672001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C3936B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63" name="사각형: 둥근 모서리 14362">
            <a:extLst>
              <a:ext uri="{FF2B5EF4-FFF2-40B4-BE49-F238E27FC236}">
                <a16:creationId xmlns:a16="http://schemas.microsoft.com/office/drawing/2014/main" id="{31ACD1FE-4756-18B0-6794-8BA7CDDB13E4}"/>
              </a:ext>
            </a:extLst>
          </p:cNvPr>
          <p:cNvSpPr/>
          <p:nvPr/>
        </p:nvSpPr>
        <p:spPr>
          <a:xfrm>
            <a:off x="4961638" y="4479223"/>
            <a:ext cx="1620501" cy="298137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10.24 ~ 10.28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64" name="사각형: 둥근 모서리 14363">
            <a:extLst>
              <a:ext uri="{FF2B5EF4-FFF2-40B4-BE49-F238E27FC236}">
                <a16:creationId xmlns:a16="http://schemas.microsoft.com/office/drawing/2014/main" id="{FAE8F363-C062-79DD-927A-2FA1ED914D36}"/>
              </a:ext>
            </a:extLst>
          </p:cNvPr>
          <p:cNvSpPr/>
          <p:nvPr/>
        </p:nvSpPr>
        <p:spPr>
          <a:xfrm>
            <a:off x="6646075" y="4668530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C3936B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14365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4B0BC653-D22C-72E4-D372-AA88CAEA8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72971" y="5022085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66" name="사각형: 둥근 모서리 14365">
            <a:extLst>
              <a:ext uri="{FF2B5EF4-FFF2-40B4-BE49-F238E27FC236}">
                <a16:creationId xmlns:a16="http://schemas.microsoft.com/office/drawing/2014/main" id="{8EC8AEC5-0E84-A95F-AA01-5D6B5E6D943C}"/>
              </a:ext>
            </a:extLst>
          </p:cNvPr>
          <p:cNvSpPr/>
          <p:nvPr/>
        </p:nvSpPr>
        <p:spPr>
          <a:xfrm>
            <a:off x="6616143" y="4475752"/>
            <a:ext cx="1533867" cy="294666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10.29 ~ 11.04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67" name="사각형: 둥근 모서리 14366">
            <a:extLst>
              <a:ext uri="{FF2B5EF4-FFF2-40B4-BE49-F238E27FC236}">
                <a16:creationId xmlns:a16="http://schemas.microsoft.com/office/drawing/2014/main" id="{57EB93D4-C723-F136-5ACB-BDB1255CC1AD}"/>
              </a:ext>
            </a:extLst>
          </p:cNvPr>
          <p:cNvSpPr/>
          <p:nvPr/>
        </p:nvSpPr>
        <p:spPr>
          <a:xfrm>
            <a:off x="3145269" y="3395100"/>
            <a:ext cx="1081546" cy="370193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회원가입</a:t>
            </a:r>
          </a:p>
        </p:txBody>
      </p:sp>
      <p:sp>
        <p:nvSpPr>
          <p:cNvPr id="14369" name="사각형: 둥근 모서리 14368">
            <a:extLst>
              <a:ext uri="{FF2B5EF4-FFF2-40B4-BE49-F238E27FC236}">
                <a16:creationId xmlns:a16="http://schemas.microsoft.com/office/drawing/2014/main" id="{FC721137-C58B-514C-45AF-B60FC6991A3C}"/>
              </a:ext>
            </a:extLst>
          </p:cNvPr>
          <p:cNvSpPr/>
          <p:nvPr/>
        </p:nvSpPr>
        <p:spPr>
          <a:xfrm>
            <a:off x="8002764" y="3300831"/>
            <a:ext cx="872208" cy="411828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팔로우</a:t>
            </a:r>
            <a:endParaRPr lang="en-US" altLang="ko-KR" sz="1600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70" name="사각형: 둥근 모서리 14369">
            <a:extLst>
              <a:ext uri="{FF2B5EF4-FFF2-40B4-BE49-F238E27FC236}">
                <a16:creationId xmlns:a16="http://schemas.microsoft.com/office/drawing/2014/main" id="{6342D119-CE07-884F-DED3-BBB244C60B63}"/>
              </a:ext>
            </a:extLst>
          </p:cNvPr>
          <p:cNvSpPr/>
          <p:nvPr/>
        </p:nvSpPr>
        <p:spPr>
          <a:xfrm>
            <a:off x="5224180" y="5139934"/>
            <a:ext cx="1119006" cy="542596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팔로우</a:t>
            </a:r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</a:t>
            </a:r>
            <a:endParaRPr lang="en-US" altLang="ko-KR" sz="1600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  <a:p>
            <a:pPr algn="ctr"/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목록 조회</a:t>
            </a:r>
          </a:p>
        </p:txBody>
      </p:sp>
      <p:sp>
        <p:nvSpPr>
          <p:cNvPr id="14372" name="제목 1">
            <a:extLst>
              <a:ext uri="{FF2B5EF4-FFF2-40B4-BE49-F238E27FC236}">
                <a16:creationId xmlns:a16="http://schemas.microsoft.com/office/drawing/2014/main" id="{1D336B6F-DA46-683C-1C99-7C291250EE9F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rgbClr val="F28E5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14373" name="직선 연결선 14372">
            <a:extLst>
              <a:ext uri="{FF2B5EF4-FFF2-40B4-BE49-F238E27FC236}">
                <a16:creationId xmlns:a16="http://schemas.microsoft.com/office/drawing/2014/main" id="{E184F7C8-258C-2D42-DE10-EF9233532C17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74" name="타원 14373">
            <a:extLst>
              <a:ext uri="{FF2B5EF4-FFF2-40B4-BE49-F238E27FC236}">
                <a16:creationId xmlns:a16="http://schemas.microsoft.com/office/drawing/2014/main" id="{422964F5-D4EC-DFB2-4422-3FD6626124F5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338" name="Picture 2" descr="달력 3d 이미지 - Freepik에서 무료 다운로드">
            <a:extLst>
              <a:ext uri="{FF2B5EF4-FFF2-40B4-BE49-F238E27FC236}">
                <a16:creationId xmlns:a16="http://schemas.microsoft.com/office/drawing/2014/main" id="{109EEDAB-082D-47BE-4ED2-36E6BF07B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295" y="1983613"/>
            <a:ext cx="1081546" cy="108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75" name="사각형: 둥근 모서리 14374">
            <a:extLst>
              <a:ext uri="{FF2B5EF4-FFF2-40B4-BE49-F238E27FC236}">
                <a16:creationId xmlns:a16="http://schemas.microsoft.com/office/drawing/2014/main" id="{D81FD5DC-31FC-CE4A-DFEF-F9C5751B9FDC}"/>
              </a:ext>
            </a:extLst>
          </p:cNvPr>
          <p:cNvSpPr/>
          <p:nvPr/>
        </p:nvSpPr>
        <p:spPr>
          <a:xfrm>
            <a:off x="6703683" y="3614751"/>
            <a:ext cx="688657" cy="477008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목표</a:t>
            </a:r>
          </a:p>
        </p:txBody>
      </p:sp>
      <p:sp>
        <p:nvSpPr>
          <p:cNvPr id="14376" name="사각형: 둥근 모서리 14375">
            <a:extLst>
              <a:ext uri="{FF2B5EF4-FFF2-40B4-BE49-F238E27FC236}">
                <a16:creationId xmlns:a16="http://schemas.microsoft.com/office/drawing/2014/main" id="{BCC7F209-08D3-AA30-B1B1-769F84AC3ED1}"/>
              </a:ext>
            </a:extLst>
          </p:cNvPr>
          <p:cNvSpPr/>
          <p:nvPr/>
        </p:nvSpPr>
        <p:spPr>
          <a:xfrm>
            <a:off x="3330704" y="3727722"/>
            <a:ext cx="888890" cy="385696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로그인</a:t>
            </a:r>
          </a:p>
        </p:txBody>
      </p:sp>
      <p:sp>
        <p:nvSpPr>
          <p:cNvPr id="14377" name="사각형: 둥근 모서리 14376">
            <a:extLst>
              <a:ext uri="{FF2B5EF4-FFF2-40B4-BE49-F238E27FC236}">
                <a16:creationId xmlns:a16="http://schemas.microsoft.com/office/drawing/2014/main" id="{4A3DF793-BF9D-B453-150B-F01852C41B91}"/>
              </a:ext>
            </a:extLst>
          </p:cNvPr>
          <p:cNvSpPr/>
          <p:nvPr/>
        </p:nvSpPr>
        <p:spPr>
          <a:xfrm>
            <a:off x="3248878" y="4093887"/>
            <a:ext cx="844146" cy="400554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Redis</a:t>
            </a:r>
            <a:endParaRPr lang="ko-KR" altLang="en-US" sz="1600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78" name="사각형: 둥근 모서리 14377">
            <a:extLst>
              <a:ext uri="{FF2B5EF4-FFF2-40B4-BE49-F238E27FC236}">
                <a16:creationId xmlns:a16="http://schemas.microsoft.com/office/drawing/2014/main" id="{175B7CEA-28D7-C6DF-59A3-2FA60D8E1F53}"/>
              </a:ext>
            </a:extLst>
          </p:cNvPr>
          <p:cNvSpPr/>
          <p:nvPr/>
        </p:nvSpPr>
        <p:spPr>
          <a:xfrm>
            <a:off x="4838280" y="3464022"/>
            <a:ext cx="1064774" cy="408438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비밀번호 </a:t>
            </a:r>
          </a:p>
        </p:txBody>
      </p:sp>
      <p:sp>
        <p:nvSpPr>
          <p:cNvPr id="14380" name="사각형: 둥근 모서리 14379">
            <a:extLst>
              <a:ext uri="{FF2B5EF4-FFF2-40B4-BE49-F238E27FC236}">
                <a16:creationId xmlns:a16="http://schemas.microsoft.com/office/drawing/2014/main" id="{AF336440-6B60-DA1A-9393-9D579E479F75}"/>
              </a:ext>
            </a:extLst>
          </p:cNvPr>
          <p:cNvSpPr/>
          <p:nvPr/>
        </p:nvSpPr>
        <p:spPr>
          <a:xfrm>
            <a:off x="8254827" y="3660716"/>
            <a:ext cx="1064833" cy="394113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언팔로우</a:t>
            </a:r>
            <a:endParaRPr lang="ko-KR" altLang="en-US" sz="1600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82" name="사각형: 둥근 모서리 14381">
            <a:extLst>
              <a:ext uri="{FF2B5EF4-FFF2-40B4-BE49-F238E27FC236}">
                <a16:creationId xmlns:a16="http://schemas.microsoft.com/office/drawing/2014/main" id="{7EF5DA34-B825-D4A1-F39C-ED2FBBBE99AA}"/>
              </a:ext>
            </a:extLst>
          </p:cNvPr>
          <p:cNvSpPr/>
          <p:nvPr/>
        </p:nvSpPr>
        <p:spPr>
          <a:xfrm>
            <a:off x="6735689" y="4879759"/>
            <a:ext cx="679740" cy="421073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배포</a:t>
            </a:r>
            <a:endParaRPr lang="en-US" altLang="ko-KR" sz="1600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79" name="사각형: 둥근 모서리 14378">
            <a:extLst>
              <a:ext uri="{FF2B5EF4-FFF2-40B4-BE49-F238E27FC236}">
                <a16:creationId xmlns:a16="http://schemas.microsoft.com/office/drawing/2014/main" id="{4E314095-7D18-B42A-4E3B-8401D19EF6F2}"/>
              </a:ext>
            </a:extLst>
          </p:cNvPr>
          <p:cNvSpPr/>
          <p:nvPr/>
        </p:nvSpPr>
        <p:spPr>
          <a:xfrm>
            <a:off x="7957768" y="4048014"/>
            <a:ext cx="1131812" cy="409278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목록 조회</a:t>
            </a:r>
          </a:p>
        </p:txBody>
      </p:sp>
      <p:sp>
        <p:nvSpPr>
          <p:cNvPr id="14371" name="사각형: 둥근 모서리 14370">
            <a:extLst>
              <a:ext uri="{FF2B5EF4-FFF2-40B4-BE49-F238E27FC236}">
                <a16:creationId xmlns:a16="http://schemas.microsoft.com/office/drawing/2014/main" id="{74240EF7-19CC-0E4D-EB1D-34ACABFAA222}"/>
              </a:ext>
            </a:extLst>
          </p:cNvPr>
          <p:cNvSpPr/>
          <p:nvPr/>
        </p:nvSpPr>
        <p:spPr>
          <a:xfrm>
            <a:off x="6863196" y="5208806"/>
            <a:ext cx="1233056" cy="409278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Swagger</a:t>
            </a:r>
            <a:endParaRPr lang="ko-KR" altLang="en-US" sz="1600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81" name="사각형: 둥근 모서리 14380">
            <a:extLst>
              <a:ext uri="{FF2B5EF4-FFF2-40B4-BE49-F238E27FC236}">
                <a16:creationId xmlns:a16="http://schemas.microsoft.com/office/drawing/2014/main" id="{BCDFA7B4-F229-1EE2-93E6-D407C33CF50E}"/>
              </a:ext>
            </a:extLst>
          </p:cNvPr>
          <p:cNvSpPr/>
          <p:nvPr/>
        </p:nvSpPr>
        <p:spPr>
          <a:xfrm>
            <a:off x="7065103" y="5593394"/>
            <a:ext cx="959022" cy="421074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CI/CD</a:t>
            </a:r>
          </a:p>
        </p:txBody>
      </p:sp>
      <p:sp>
        <p:nvSpPr>
          <p:cNvPr id="14368" name="사각형: 둥근 모서리 14367">
            <a:extLst>
              <a:ext uri="{FF2B5EF4-FFF2-40B4-BE49-F238E27FC236}">
                <a16:creationId xmlns:a16="http://schemas.microsoft.com/office/drawing/2014/main" id="{7B430E05-EE29-B581-B891-8FB4A6A9F43E}"/>
              </a:ext>
            </a:extLst>
          </p:cNvPr>
          <p:cNvSpPr/>
          <p:nvPr/>
        </p:nvSpPr>
        <p:spPr>
          <a:xfrm>
            <a:off x="4758274" y="3876573"/>
            <a:ext cx="1263410" cy="417591"/>
          </a:xfrm>
          <a:prstGeom prst="roundRect">
            <a:avLst>
              <a:gd name="adj" fmla="val 50000"/>
            </a:avLst>
          </a:prstGeom>
          <a:solidFill>
            <a:srgbClr val="F3EBE1"/>
          </a:solidFill>
          <a:ln>
            <a:solidFill>
              <a:srgbClr val="B66634"/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프로필 수정</a:t>
            </a:r>
          </a:p>
        </p:txBody>
      </p:sp>
      <p:pic>
        <p:nvPicPr>
          <p:cNvPr id="14353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D282A57B-D74E-FA1A-70F9-371149688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91223" y="3455408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4B1E5329-488D-A872-A01A-71D9497D7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94442" y="3495367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9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A54FB678-F055-5C7B-6437-C59518211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13598" y="3491896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2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CCFFFE79-1F37-DFA8-338C-0E82BA04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53815" y="5025556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737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1411D9-31AE-7BBC-8693-249EA9E03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15D4FF-B25D-0E84-F611-B386901402A7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BE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9AF68-2C92-0EBE-D7A3-29E2E78E85B2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D96A1-C1AB-1629-2402-FB3C65B60E70}"/>
              </a:ext>
            </a:extLst>
          </p:cNvPr>
          <p:cNvSpPr txBox="1"/>
          <p:nvPr/>
        </p:nvSpPr>
        <p:spPr>
          <a:xfrm>
            <a:off x="962380" y="1228226"/>
            <a:ext cx="8355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일정을 </a:t>
            </a:r>
            <a:r>
              <a:rPr lang="ko-KR" altLang="en-US" sz="20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노션에서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스프린트 방식으로 관리하며 협업하고 있습니다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04DF5D0-4F54-E9DE-9442-1D48C895D424}"/>
              </a:ext>
            </a:extLst>
          </p:cNvPr>
          <p:cNvSpPr/>
          <p:nvPr/>
        </p:nvSpPr>
        <p:spPr>
          <a:xfrm>
            <a:off x="1114780" y="2035681"/>
            <a:ext cx="244168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개발 예정 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01BF7E-9765-B3DA-23A1-7AF02D17AB37}"/>
              </a:ext>
            </a:extLst>
          </p:cNvPr>
          <p:cNvSpPr txBox="1"/>
          <p:nvPr/>
        </p:nvSpPr>
        <p:spPr>
          <a:xfrm>
            <a:off x="962380" y="1653672"/>
            <a:ext cx="7931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추후 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2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차 배포 및 </a:t>
            </a: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프론트엔드와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백엔드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연결 로직을 구현하고 테스트할 예정입니다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9E6872D-7C4C-7349-BE0F-F4F6817114E8}"/>
              </a:ext>
            </a:extLst>
          </p:cNvPr>
          <p:cNvSpPr/>
          <p:nvPr/>
        </p:nvSpPr>
        <p:spPr>
          <a:xfrm>
            <a:off x="4636754" y="3141888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DABE9D7-EEE9-6106-59DD-9590D0275314}"/>
              </a:ext>
            </a:extLst>
          </p:cNvPr>
          <p:cNvSpPr/>
          <p:nvPr/>
        </p:nvSpPr>
        <p:spPr>
          <a:xfrm>
            <a:off x="6248167" y="3141888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48EB7D3-972A-D67C-A12E-F938E332E2E9}"/>
              </a:ext>
            </a:extLst>
          </p:cNvPr>
          <p:cNvSpPr/>
          <p:nvPr/>
        </p:nvSpPr>
        <p:spPr>
          <a:xfrm>
            <a:off x="3025341" y="3141486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30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7AA731DE-54C1-7106-3BA3-F4552377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71844" y="3455484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EF5B839D-2CCD-B317-D47E-8906D354E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75063" y="3495443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599320D-7BE8-20F8-BA1D-29599F6413E5}"/>
              </a:ext>
            </a:extLst>
          </p:cNvPr>
          <p:cNvSpPr/>
          <p:nvPr/>
        </p:nvSpPr>
        <p:spPr>
          <a:xfrm>
            <a:off x="3098480" y="2949620"/>
            <a:ext cx="1293722" cy="298137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11.5 ~ 11.8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024FC5-2344-969B-BF09-82D9EEDC16D6}"/>
              </a:ext>
            </a:extLst>
          </p:cNvPr>
          <p:cNvSpPr/>
          <p:nvPr/>
        </p:nvSpPr>
        <p:spPr>
          <a:xfrm>
            <a:off x="4730903" y="2949110"/>
            <a:ext cx="1293722" cy="298137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11.9 ~ 11.13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CEEE564-F90D-4802-23FD-98C620F8004E}"/>
              </a:ext>
            </a:extLst>
          </p:cNvPr>
          <p:cNvSpPr/>
          <p:nvPr/>
        </p:nvSpPr>
        <p:spPr>
          <a:xfrm>
            <a:off x="6254924" y="2949110"/>
            <a:ext cx="1440000" cy="298137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11.13 ~ 11.20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69DFBFA-1B07-19B4-7E6B-B32B5F0AED40}"/>
              </a:ext>
            </a:extLst>
          </p:cNvPr>
          <p:cNvSpPr/>
          <p:nvPr/>
        </p:nvSpPr>
        <p:spPr>
          <a:xfrm>
            <a:off x="7867323" y="3138417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47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6655EE2B-F517-3A1A-9506-096196E8A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94219" y="3491972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DC9C5F4-2116-DF7A-D81F-BF50A11EAA56}"/>
              </a:ext>
            </a:extLst>
          </p:cNvPr>
          <p:cNvSpPr/>
          <p:nvPr/>
        </p:nvSpPr>
        <p:spPr>
          <a:xfrm>
            <a:off x="7874080" y="2945639"/>
            <a:ext cx="1440000" cy="298137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11.14 ~ 11.24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E60E157-4EF8-062A-9801-70FF25C92D01}"/>
              </a:ext>
            </a:extLst>
          </p:cNvPr>
          <p:cNvSpPr/>
          <p:nvPr/>
        </p:nvSpPr>
        <p:spPr>
          <a:xfrm>
            <a:off x="5007540" y="4672077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63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06750003-1013-3833-2CAF-895333A6A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34436" y="5025632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9" name="사각형: 둥근 모서리 14338">
            <a:extLst>
              <a:ext uri="{FF2B5EF4-FFF2-40B4-BE49-F238E27FC236}">
                <a16:creationId xmlns:a16="http://schemas.microsoft.com/office/drawing/2014/main" id="{C38C6814-E164-C5B5-47B9-47725C613743}"/>
              </a:ext>
            </a:extLst>
          </p:cNvPr>
          <p:cNvSpPr/>
          <p:nvPr/>
        </p:nvSpPr>
        <p:spPr>
          <a:xfrm>
            <a:off x="5014297" y="4479299"/>
            <a:ext cx="1440000" cy="298137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11.25 ~ 11.27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40" name="사각형: 둥근 모서리 14339">
            <a:extLst>
              <a:ext uri="{FF2B5EF4-FFF2-40B4-BE49-F238E27FC236}">
                <a16:creationId xmlns:a16="http://schemas.microsoft.com/office/drawing/2014/main" id="{F8B40F31-B691-206A-9506-A0B875CC71E6}"/>
              </a:ext>
            </a:extLst>
          </p:cNvPr>
          <p:cNvSpPr/>
          <p:nvPr/>
        </p:nvSpPr>
        <p:spPr>
          <a:xfrm>
            <a:off x="6626696" y="4668606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14341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AFF165DD-6C99-7181-7C50-B54AA3DA6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53592" y="5022161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2" name="사각형: 둥근 모서리 14341">
            <a:extLst>
              <a:ext uri="{FF2B5EF4-FFF2-40B4-BE49-F238E27FC236}">
                <a16:creationId xmlns:a16="http://schemas.microsoft.com/office/drawing/2014/main" id="{87093AB5-7FB8-A2AB-18A7-48F3A002EAAC}"/>
              </a:ext>
            </a:extLst>
          </p:cNvPr>
          <p:cNvSpPr/>
          <p:nvPr/>
        </p:nvSpPr>
        <p:spPr>
          <a:xfrm>
            <a:off x="6633453" y="4475828"/>
            <a:ext cx="1453094" cy="294666"/>
          </a:xfrm>
          <a:prstGeom prst="roundRect">
            <a:avLst>
              <a:gd name="adj" fmla="val 50000"/>
            </a:avLst>
          </a:prstGeom>
          <a:solidFill>
            <a:srgbClr val="F1ECE3"/>
          </a:solidFill>
          <a:ln>
            <a:solidFill>
              <a:srgbClr val="B66634">
                <a:alpha val="36000"/>
              </a:srgbClr>
            </a:solidFill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11.26 ~ 12.10</a:t>
            </a:r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45" name="사각형: 둥근 모서리 14344">
            <a:extLst>
              <a:ext uri="{FF2B5EF4-FFF2-40B4-BE49-F238E27FC236}">
                <a16:creationId xmlns:a16="http://schemas.microsoft.com/office/drawing/2014/main" id="{E8E02B57-5326-527D-1DDB-B872F959545B}"/>
              </a:ext>
            </a:extLst>
          </p:cNvPr>
          <p:cNvSpPr/>
          <p:nvPr/>
        </p:nvSpPr>
        <p:spPr>
          <a:xfrm>
            <a:off x="3363566" y="3623917"/>
            <a:ext cx="791326" cy="477008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피드</a:t>
            </a:r>
            <a:endParaRPr lang="ko-KR" altLang="en-US" sz="1600" dirty="0">
              <a:solidFill>
                <a:srgbClr val="F9F7F3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4346" name="사각형: 둥근 모서리 14345">
            <a:extLst>
              <a:ext uri="{FF2B5EF4-FFF2-40B4-BE49-F238E27FC236}">
                <a16:creationId xmlns:a16="http://schemas.microsoft.com/office/drawing/2014/main" id="{E238D5C5-53AC-562E-AA7B-1F0E03B69E9D}"/>
              </a:ext>
            </a:extLst>
          </p:cNvPr>
          <p:cNvSpPr/>
          <p:nvPr/>
        </p:nvSpPr>
        <p:spPr>
          <a:xfrm>
            <a:off x="4920302" y="3623917"/>
            <a:ext cx="948503" cy="477008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퀘스트</a:t>
            </a:r>
          </a:p>
        </p:txBody>
      </p:sp>
      <p:sp>
        <p:nvSpPr>
          <p:cNvPr id="14347" name="사각형: 둥근 모서리 14346">
            <a:extLst>
              <a:ext uri="{FF2B5EF4-FFF2-40B4-BE49-F238E27FC236}">
                <a16:creationId xmlns:a16="http://schemas.microsoft.com/office/drawing/2014/main" id="{BB5BD5C2-947B-F2CB-5002-0AAA6529217E}"/>
              </a:ext>
            </a:extLst>
          </p:cNvPr>
          <p:cNvSpPr/>
          <p:nvPr/>
        </p:nvSpPr>
        <p:spPr>
          <a:xfrm>
            <a:off x="8135225" y="3604185"/>
            <a:ext cx="1277586" cy="477008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포트폴리오</a:t>
            </a:r>
          </a:p>
        </p:txBody>
      </p:sp>
      <p:sp>
        <p:nvSpPr>
          <p:cNvPr id="14348" name="사각형: 둥근 모서리 14347">
            <a:extLst>
              <a:ext uri="{FF2B5EF4-FFF2-40B4-BE49-F238E27FC236}">
                <a16:creationId xmlns:a16="http://schemas.microsoft.com/office/drawing/2014/main" id="{AD7C0879-7648-8021-0202-196BE360301E}"/>
              </a:ext>
            </a:extLst>
          </p:cNvPr>
          <p:cNvSpPr/>
          <p:nvPr/>
        </p:nvSpPr>
        <p:spPr>
          <a:xfrm>
            <a:off x="5387157" y="5171164"/>
            <a:ext cx="861010" cy="477008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캘린더</a:t>
            </a:r>
          </a:p>
        </p:txBody>
      </p:sp>
      <p:sp>
        <p:nvSpPr>
          <p:cNvPr id="14349" name="사각형: 둥근 모서리 14348">
            <a:extLst>
              <a:ext uri="{FF2B5EF4-FFF2-40B4-BE49-F238E27FC236}">
                <a16:creationId xmlns:a16="http://schemas.microsoft.com/office/drawing/2014/main" id="{B13DB4E6-7B96-469D-2CCA-B9772E7AE0B1}"/>
              </a:ext>
            </a:extLst>
          </p:cNvPr>
          <p:cNvSpPr/>
          <p:nvPr/>
        </p:nvSpPr>
        <p:spPr>
          <a:xfrm>
            <a:off x="6902246" y="5082523"/>
            <a:ext cx="1412900" cy="612166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리팩토링</a:t>
            </a:r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및 여유기간</a:t>
            </a:r>
          </a:p>
        </p:txBody>
      </p:sp>
      <p:sp>
        <p:nvSpPr>
          <p:cNvPr id="14372" name="제목 1">
            <a:extLst>
              <a:ext uri="{FF2B5EF4-FFF2-40B4-BE49-F238E27FC236}">
                <a16:creationId xmlns:a16="http://schemas.microsoft.com/office/drawing/2014/main" id="{E101FBF3-AA47-E568-D8A8-2A4B79B8AC76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rgbClr val="F28E5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14373" name="직선 연결선 14372">
            <a:extLst>
              <a:ext uri="{FF2B5EF4-FFF2-40B4-BE49-F238E27FC236}">
                <a16:creationId xmlns:a16="http://schemas.microsoft.com/office/drawing/2014/main" id="{2724F5AF-852D-35AB-10A3-8801D7FF3B83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74" name="타원 14373">
            <a:extLst>
              <a:ext uri="{FF2B5EF4-FFF2-40B4-BE49-F238E27FC236}">
                <a16:creationId xmlns:a16="http://schemas.microsoft.com/office/drawing/2014/main" id="{9D526EB2-2F03-EDC4-374C-F3BB78784D84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506" name="Picture 2" descr="휴식 아이콘 PSD, 개 이상의 고품질 무료 PSD 템플릿 다운로드 가능 | Freepik">
            <a:extLst>
              <a:ext uri="{FF2B5EF4-FFF2-40B4-BE49-F238E27FC236}">
                <a16:creationId xmlns:a16="http://schemas.microsoft.com/office/drawing/2014/main" id="{A47123F3-6503-DA0D-9FAB-6F538EAAD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6889" y1="34667" x2="36889" y2="3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253" y="3220807"/>
            <a:ext cx="1385473" cy="138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달력 3d 이미지 - Freepik에서 무료 다운로드">
            <a:extLst>
              <a:ext uri="{FF2B5EF4-FFF2-40B4-BE49-F238E27FC236}">
                <a16:creationId xmlns:a16="http://schemas.microsoft.com/office/drawing/2014/main" id="{DB5CAF40-9C80-28DC-D5E9-743A30D8E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295" y="1983613"/>
            <a:ext cx="1081546" cy="108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53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F13FCE-51AE-1A04-B076-09968E98B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09D4DEF4-3268-9047-50F0-5DFA44AF6FD6}"/>
              </a:ext>
            </a:extLst>
          </p:cNvPr>
          <p:cNvSpPr/>
          <p:nvPr/>
        </p:nvSpPr>
        <p:spPr>
          <a:xfrm flipH="1">
            <a:off x="6321250" y="4919594"/>
            <a:ext cx="5900400" cy="1725280"/>
          </a:xfrm>
          <a:prstGeom prst="rightArrow">
            <a:avLst/>
          </a:prstGeom>
          <a:solidFill>
            <a:srgbClr val="F1BFA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62ACE96-DCE7-B78B-0115-F493E673A8BC}"/>
              </a:ext>
            </a:extLst>
          </p:cNvPr>
          <p:cNvSpPr/>
          <p:nvPr/>
        </p:nvSpPr>
        <p:spPr>
          <a:xfrm>
            <a:off x="8091029" y="3098233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81DA278-33A1-37FC-CAFD-D8D94DED36F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71" y="3098804"/>
            <a:ext cx="4960768" cy="2950939"/>
          </a:xfrm>
          <a:prstGeom prst="rect">
            <a:avLst/>
          </a:prstGeom>
          <a:effectLst>
            <a:outerShdw blurRad="444500" dist="38100" dir="2700000" sx="102000" sy="102000" algn="tl" rotWithShape="0">
              <a:srgbClr val="6B482B">
                <a:alpha val="40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3139CE5-56F7-CF5E-89AD-C826015959DA}"/>
              </a:ext>
            </a:extLst>
          </p:cNvPr>
          <p:cNvSpPr/>
          <p:nvPr/>
        </p:nvSpPr>
        <p:spPr>
          <a:xfrm>
            <a:off x="1147383" y="2264340"/>
            <a:ext cx="2441686" cy="6135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8D5C6"/>
              </a:gs>
              <a:gs pos="58000">
                <a:schemeClr val="bg1"/>
              </a:gs>
            </a:gsLst>
            <a:lin ang="13500000" scaled="1"/>
            <a:tileRect/>
          </a:gra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CI/CD </a:t>
            </a:r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파이프라인 구축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FFF558C-C3B4-32E2-B846-0DF18627929A}"/>
              </a:ext>
            </a:extLst>
          </p:cNvPr>
          <p:cNvSpPr/>
          <p:nvPr/>
        </p:nvSpPr>
        <p:spPr>
          <a:xfrm>
            <a:off x="6413058" y="2264339"/>
            <a:ext cx="2579514" cy="6135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8D5C6"/>
              </a:gs>
              <a:gs pos="58000">
                <a:schemeClr val="bg1"/>
              </a:gs>
            </a:gsLst>
            <a:lin ang="13500000" scaled="1"/>
            <a:tileRect/>
          </a:gra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CI/CD</a:t>
            </a:r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배포 과정 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39A63-5DF1-F763-8334-2A9B8BEF496D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BE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19EDD3-19D3-7BFC-A46B-048744A6E7AD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7D8D2-0D08-473A-86F3-68C605FA5297}"/>
              </a:ext>
            </a:extLst>
          </p:cNvPr>
          <p:cNvSpPr txBox="1"/>
          <p:nvPr/>
        </p:nvSpPr>
        <p:spPr>
          <a:xfrm>
            <a:off x="962380" y="1228226"/>
            <a:ext cx="8780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AWS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와 </a:t>
            </a:r>
            <a:r>
              <a:rPr lang="en-US" altLang="ko-KR" sz="20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Github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Actions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를 활용해 자동 빌드 및 배포를 진행하고 있습니다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B9DA9D7-163E-E0C2-8D50-448765C63BC9}"/>
              </a:ext>
            </a:extLst>
          </p:cNvPr>
          <p:cNvSpPr/>
          <p:nvPr/>
        </p:nvSpPr>
        <p:spPr>
          <a:xfrm>
            <a:off x="9702442" y="3098233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873BB5B-70C5-6886-2553-37A581159662}"/>
              </a:ext>
            </a:extLst>
          </p:cNvPr>
          <p:cNvSpPr/>
          <p:nvPr/>
        </p:nvSpPr>
        <p:spPr>
          <a:xfrm>
            <a:off x="6479616" y="3097831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10242" name="Picture 2" descr="Amazon web services, amazon web, amazon service, amazon, brand logo, logo, 3d  icon, png | PNGWing">
            <a:extLst>
              <a:ext uri="{FF2B5EF4-FFF2-40B4-BE49-F238E27FC236}">
                <a16:creationId xmlns:a16="http://schemas.microsoft.com/office/drawing/2014/main" id="{8CE43C0D-0B85-C14A-3AD7-B6B288BFE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7556" y1="32889" x2="81333" y2="56444"/>
                        <a14:foregroundMark x1="81333" y1="56444" x2="66667" y2="55556"/>
                        <a14:foregroundMark x1="10667" y1="52889" x2="26222" y2="70222"/>
                        <a14:foregroundMark x1="26222" y1="70222" x2="53333" y2="80889"/>
                        <a14:foregroundMark x1="53333" y1="80889" x2="76889" y2="80889"/>
                        <a14:foregroundMark x1="74667" y1="72444" x2="80444" y2="8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98" y="3698709"/>
            <a:ext cx="742196" cy="74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189 Docker 3D Illustrations - Free Download in PNG, BLEND, glTF | IconScout">
            <a:extLst>
              <a:ext uri="{FF2B5EF4-FFF2-40B4-BE49-F238E27FC236}">
                <a16:creationId xmlns:a16="http://schemas.microsoft.com/office/drawing/2014/main" id="{15A645C1-7B34-069B-F2F1-520C317D6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595" y="3438301"/>
            <a:ext cx="1049202" cy="10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Github 3D Icon - Download in PNG, glTF | Unicons by IconScout">
            <a:extLst>
              <a:ext uri="{FF2B5EF4-FFF2-40B4-BE49-F238E27FC236}">
                <a16:creationId xmlns:a16="http://schemas.microsoft.com/office/drawing/2014/main" id="{1169E7B8-4AAF-58D6-13A9-8C01550F0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20" y="3563388"/>
            <a:ext cx="960431" cy="96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99790F-25EE-C301-3687-FCDE6104AE7A}"/>
              </a:ext>
            </a:extLst>
          </p:cNvPr>
          <p:cNvSpPr txBox="1"/>
          <p:nvPr/>
        </p:nvSpPr>
        <p:spPr>
          <a:xfrm>
            <a:off x="6902246" y="5423397"/>
            <a:ext cx="4359433" cy="703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깃허브에서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코드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main에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push시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자동으로 빌드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Docker이미지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생성하여 EC2로 배포하도록 설정</a:t>
            </a:r>
          </a:p>
        </p:txBody>
      </p:sp>
      <p:pic>
        <p:nvPicPr>
          <p:cNvPr id="10248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768C390B-DCCA-690B-BBD8-B0FE6A8E3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26119" y="341182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3D 화살표 아이콘 실제 벡터 개념이 스톡 벡터(로열티 프리) 2195824981 | Shutterstock">
            <a:extLst>
              <a:ext uri="{FF2B5EF4-FFF2-40B4-BE49-F238E27FC236}">
                <a16:creationId xmlns:a16="http://schemas.microsoft.com/office/drawing/2014/main" id="{95F5E2E0-6E66-E3E1-CAD7-080689CC3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29338" y="3451788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27E7BAE-4FB1-F3EA-BE9E-6A23AABDEE39}"/>
              </a:ext>
            </a:extLst>
          </p:cNvPr>
          <p:cNvSpPr txBox="1"/>
          <p:nvPr/>
        </p:nvSpPr>
        <p:spPr>
          <a:xfrm>
            <a:off x="962380" y="1653672"/>
            <a:ext cx="8377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CI/CD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파이프라인을 구축하여 인스턴스 생성 및 빌드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워크플로우 파일 생성 순으로 자동 진행됩니다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8E87C5AA-0213-D3E6-F51F-FD80D6F4325F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rgbClr val="F28E5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9318F5C-5462-E4CF-30A1-A61335F67E7B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785C33BC-4B76-BABA-4908-A27550DEEC9F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524AD0-A0CB-9191-9E90-E8E8E5388828}"/>
              </a:ext>
            </a:extLst>
          </p:cNvPr>
          <p:cNvSpPr txBox="1"/>
          <p:nvPr/>
        </p:nvSpPr>
        <p:spPr>
          <a:xfrm>
            <a:off x="6518174" y="3189055"/>
            <a:ext cx="1482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AWS </a:t>
            </a:r>
          </a:p>
          <a:p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인스턴스</a:t>
            </a:r>
            <a:endParaRPr lang="ko-KR" alt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D0D9BA-1F85-6816-12A9-2B275D4F0529}"/>
              </a:ext>
            </a:extLst>
          </p:cNvPr>
          <p:cNvSpPr txBox="1"/>
          <p:nvPr/>
        </p:nvSpPr>
        <p:spPr>
          <a:xfrm>
            <a:off x="8212451" y="3189055"/>
            <a:ext cx="1482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Dockerfile</a:t>
            </a:r>
            <a:endParaRPr lang="en-US" altLang="ko-KR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  <a:p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빌드</a:t>
            </a:r>
            <a:endParaRPr lang="ko-KR" alt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673807-4FF6-1D20-9BF0-F4D45090755F}"/>
              </a:ext>
            </a:extLst>
          </p:cNvPr>
          <p:cNvSpPr txBox="1"/>
          <p:nvPr/>
        </p:nvSpPr>
        <p:spPr>
          <a:xfrm>
            <a:off x="9821953" y="3173569"/>
            <a:ext cx="1482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Github</a:t>
            </a:r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Actions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97F99A-58AF-3130-E408-B276888CF003}"/>
              </a:ext>
            </a:extLst>
          </p:cNvPr>
          <p:cNvSpPr txBox="1"/>
          <p:nvPr/>
        </p:nvSpPr>
        <p:spPr>
          <a:xfrm>
            <a:off x="4744577" y="4644692"/>
            <a:ext cx="4998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EC2, RDS(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Mysql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),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Elasticache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Redis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)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인스턴스 생성        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AB8EFBF-90AD-E316-6417-50D8D64B8581}"/>
              </a:ext>
            </a:extLst>
          </p:cNvPr>
          <p:cNvSpPr/>
          <p:nvPr/>
        </p:nvSpPr>
        <p:spPr>
          <a:xfrm>
            <a:off x="10422442" y="4966475"/>
            <a:ext cx="706253" cy="364324"/>
          </a:xfrm>
          <a:prstGeom prst="roundRect">
            <a:avLst>
              <a:gd name="adj" fmla="val 50000"/>
            </a:avLst>
          </a:prstGeom>
          <a:solidFill>
            <a:srgbClr val="744122"/>
          </a:solidFill>
          <a:ln>
            <a:noFill/>
          </a:ln>
          <a:effectLst>
            <a:outerShdw blurRad="381000" dist="127000" dir="4380000" sx="81000" sy="81000" algn="ctr" rotWithShape="0">
              <a:srgbClr val="744122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3EBE1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결과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7E1513-A71B-7A48-016F-07A8EBECD6E1}"/>
              </a:ext>
            </a:extLst>
          </p:cNvPr>
          <p:cNvSpPr txBox="1"/>
          <p:nvPr/>
        </p:nvSpPr>
        <p:spPr>
          <a:xfrm>
            <a:off x="9709700" y="4602347"/>
            <a:ext cx="22783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워크플로우 파일 생성</a:t>
            </a:r>
          </a:p>
        </p:txBody>
      </p:sp>
    </p:spTree>
    <p:extLst>
      <p:ext uri="{BB962C8B-B14F-4D97-AF65-F5344CB8AC3E}">
        <p14:creationId xmlns:p14="http://schemas.microsoft.com/office/powerpoint/2010/main" val="301590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84749F-6B33-2CBF-B5AC-DD8217983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1918368-23A3-AE16-99DC-209746BD11A7}"/>
              </a:ext>
            </a:extLst>
          </p:cNvPr>
          <p:cNvSpPr/>
          <p:nvPr/>
        </p:nvSpPr>
        <p:spPr>
          <a:xfrm>
            <a:off x="4350948" y="4931797"/>
            <a:ext cx="1745052" cy="1442188"/>
          </a:xfrm>
          <a:prstGeom prst="roundRect">
            <a:avLst>
              <a:gd name="adj" fmla="val 7544"/>
            </a:avLst>
          </a:prstGeom>
          <a:solidFill>
            <a:srgbClr val="FFFFFF"/>
          </a:solidFill>
          <a:ln w="47625" cap="flat" cmpd="sng">
            <a:solidFill>
              <a:srgbClr val="B66634">
                <a:alpha val="61000"/>
              </a:srgbClr>
            </a:solidFill>
            <a:prstDash val="solid"/>
            <a:miter lim="800000"/>
          </a:ln>
          <a:effectLst>
            <a:outerShdw blurRad="381000" dir="4380000" sx="107000" sy="107000" algn="ctr" rotWithShape="0">
              <a:srgbClr val="94643C">
                <a:alpha val="1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6398576-88DF-C0B2-46AA-F0B29FC4B908}"/>
              </a:ext>
            </a:extLst>
          </p:cNvPr>
          <p:cNvSpPr/>
          <p:nvPr/>
        </p:nvSpPr>
        <p:spPr>
          <a:xfrm>
            <a:off x="2103419" y="2775507"/>
            <a:ext cx="3743060" cy="1587563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139700" dir="6840000" sx="104000" sy="104000" algn="ctr" rotWithShape="0">
              <a:srgbClr val="94643C">
                <a:alpha val="31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00407-B363-30B2-1176-189632E02107}"/>
              </a:ext>
            </a:extLst>
          </p:cNvPr>
          <p:cNvSpPr txBox="1"/>
          <p:nvPr/>
        </p:nvSpPr>
        <p:spPr>
          <a:xfrm>
            <a:off x="2238125" y="2935238"/>
            <a:ext cx="3455256" cy="1158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문서 자동으로 생성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2.   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엔드포인트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, 매개변수, 요청 및 응답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94643C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본문을 시각적으로 표현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pic>
        <p:nvPicPr>
          <p:cNvPr id="6" name="그림 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4273AAAA-C690-5274-5955-8041F905C7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29" y="2134649"/>
            <a:ext cx="4432799" cy="4352460"/>
          </a:xfrm>
          <a:prstGeom prst="rect">
            <a:avLst/>
          </a:prstGeom>
          <a:effectLst>
            <a:outerShdw blurRad="266700" dist="38100" dir="3120000" sx="101000" sy="101000" algn="t" rotWithShape="0">
              <a:srgbClr val="6B482B">
                <a:alpha val="40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C81FAD4-1262-C699-50D1-1A5C2977BBF7}"/>
              </a:ext>
            </a:extLst>
          </p:cNvPr>
          <p:cNvSpPr/>
          <p:nvPr/>
        </p:nvSpPr>
        <p:spPr>
          <a:xfrm>
            <a:off x="9038594" y="1858875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Swagger-</a:t>
            </a:r>
            <a:r>
              <a:rPr lang="en-US" altLang="ko-KR" sz="16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ui</a:t>
            </a:r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</a:t>
            </a:r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적용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555D29-F0EE-98D7-7743-94089FC7144E}"/>
              </a:ext>
            </a:extLst>
          </p:cNvPr>
          <p:cNvSpPr/>
          <p:nvPr/>
        </p:nvSpPr>
        <p:spPr>
          <a:xfrm>
            <a:off x="4142125" y="4788965"/>
            <a:ext cx="688058" cy="413984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주소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EC528F-B290-4E7B-8E79-A61491FBCCC8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BE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894062-9C6E-0E8E-4D36-A6E2FCAC46DB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E993EE-886D-944C-01D3-EB4F3F3181D3}"/>
              </a:ext>
            </a:extLst>
          </p:cNvPr>
          <p:cNvSpPr txBox="1"/>
          <p:nvPr/>
        </p:nvSpPr>
        <p:spPr>
          <a:xfrm>
            <a:off x="962380" y="1228226"/>
            <a:ext cx="92157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프론트엔드와의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원활한 협업을 위해 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swagger-</a:t>
            </a:r>
            <a:r>
              <a:rPr lang="en-US" altLang="ko-KR" sz="20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ui</a:t>
            </a:r>
            <a:r>
              <a:rPr lang="ko-KR" altLang="en-US" sz="2000" dirty="0" err="1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를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적용하여 개발 중입니다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C362DD-3DB8-9C1F-937E-02CFF5BAE975}"/>
              </a:ext>
            </a:extLst>
          </p:cNvPr>
          <p:cNvSpPr txBox="1"/>
          <p:nvPr/>
        </p:nvSpPr>
        <p:spPr>
          <a:xfrm>
            <a:off x="4445304" y="5193022"/>
            <a:ext cx="17063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Thin" panose="020B0603020203020204" pitchFamily="34" charset="-127"/>
                <a:ea typeface="LINE Seed Sans KR Thin" panose="020B0603020203020204" pitchFamily="34" charset="-127"/>
                <a:cs typeface="LINE Seed Sans KR Thin" panose="020B0603020203020204" pitchFamily="34" charset="-127"/>
              </a:rPr>
              <a:t>http://ec2-43-202-20-87.ap-northeast-2.compute.amazonaws.com:8080/swagger-ui/index.html#/</a:t>
            </a:r>
          </a:p>
        </p:txBody>
      </p:sp>
      <p:pic>
        <p:nvPicPr>
          <p:cNvPr id="9218" name="Picture 2" descr="Swagger Logo PNG Vector (SVG) Free Download">
            <a:extLst>
              <a:ext uri="{FF2B5EF4-FFF2-40B4-BE49-F238E27FC236}">
                <a16:creationId xmlns:a16="http://schemas.microsoft.com/office/drawing/2014/main" id="{5CDDB29E-3365-A74D-2431-8040394FC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90625" l="8889" r="90667">
                        <a14:foregroundMark x1="38667" y1="9821" x2="58667" y2="9821"/>
                        <a14:foregroundMark x1="8889" y1="44196" x2="10222" y2="59375"/>
                        <a14:foregroundMark x1="43556" y1="89732" x2="56000" y2="90625"/>
                        <a14:foregroundMark x1="88889" y1="44196" x2="90667" y2="540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87" y="2281578"/>
            <a:ext cx="994605" cy="99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C7727AA-EC86-636D-FA3C-3573B86BFB8D}"/>
              </a:ext>
            </a:extLst>
          </p:cNvPr>
          <p:cNvSpPr txBox="1"/>
          <p:nvPr/>
        </p:nvSpPr>
        <p:spPr>
          <a:xfrm>
            <a:off x="2031391" y="2321941"/>
            <a:ext cx="9215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SWAGGER-UI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C44193-403C-5084-1FAD-20719F393828}"/>
              </a:ext>
            </a:extLst>
          </p:cNvPr>
          <p:cNvSpPr txBox="1"/>
          <p:nvPr/>
        </p:nvSpPr>
        <p:spPr>
          <a:xfrm>
            <a:off x="962380" y="1653672"/>
            <a:ext cx="7931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Swagger UI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RESTful 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와 상호 작용하기 쉽게 도와주는 도구입니다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52795D31-76DE-3B00-07AD-72A63C2E2E04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rgbClr val="F28E5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D648E15-F5CD-EB36-D1CF-B683E91D80C9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B53D5F0F-54F6-73C4-8316-BDB1E016BD76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FAE1CAAF-BD44-5C58-1BFD-FC57AE237824}"/>
              </a:ext>
            </a:extLst>
          </p:cNvPr>
          <p:cNvSpPr/>
          <p:nvPr/>
        </p:nvSpPr>
        <p:spPr>
          <a:xfrm>
            <a:off x="0" y="4678844"/>
            <a:ext cx="4076977" cy="1725280"/>
          </a:xfrm>
          <a:prstGeom prst="rightArrow">
            <a:avLst/>
          </a:prstGeom>
          <a:solidFill>
            <a:srgbClr val="F1BFA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2FAD35-0083-875B-5171-6FB7125F6FE3}"/>
              </a:ext>
            </a:extLst>
          </p:cNvPr>
          <p:cNvSpPr txBox="1"/>
          <p:nvPr/>
        </p:nvSpPr>
        <p:spPr>
          <a:xfrm>
            <a:off x="654154" y="4756381"/>
            <a:ext cx="13108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B482B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CI/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6B482B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CD를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B482B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6B482B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구축해놓은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B482B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상태 </a:t>
            </a:r>
            <a:endParaRPr lang="en-US" altLang="ko-KR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2FF5C2-5886-2BF9-A0C2-2079DF387A37}"/>
              </a:ext>
            </a:extLst>
          </p:cNvPr>
          <p:cNvSpPr txBox="1"/>
          <p:nvPr/>
        </p:nvSpPr>
        <p:spPr>
          <a:xfrm>
            <a:off x="654154" y="5202949"/>
            <a:ext cx="4660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하나의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api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완성 시마다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자동으로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update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920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328E63-DB90-2A70-CC44-C246DD5C6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996DB212-1D7E-B200-A2F8-FF59E0F25592}"/>
              </a:ext>
            </a:extLst>
          </p:cNvPr>
          <p:cNvSpPr/>
          <p:nvPr/>
        </p:nvSpPr>
        <p:spPr>
          <a:xfrm>
            <a:off x="6562215" y="4899764"/>
            <a:ext cx="4592799" cy="566048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3556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A22F3641-E325-5A12-EF56-82898D3F14E5}"/>
              </a:ext>
            </a:extLst>
          </p:cNvPr>
          <p:cNvSpPr/>
          <p:nvPr/>
        </p:nvSpPr>
        <p:spPr>
          <a:xfrm>
            <a:off x="4207712" y="4879637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56" name="그래픽 55" descr="갈매기형 화살표 단색으로 채워진">
            <a:extLst>
              <a:ext uri="{FF2B5EF4-FFF2-40B4-BE49-F238E27FC236}">
                <a16:creationId xmlns:a16="http://schemas.microsoft.com/office/drawing/2014/main" id="{ADC85E9E-B96E-EFD6-594A-3EA475266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080659" y="4010620"/>
            <a:ext cx="630007" cy="63000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73648A9-FA0F-F01F-2844-7F8C15CDDA47}"/>
              </a:ext>
            </a:extLst>
          </p:cNvPr>
          <p:cNvSpPr/>
          <p:nvPr/>
        </p:nvSpPr>
        <p:spPr>
          <a:xfrm>
            <a:off x="1070061" y="1570872"/>
            <a:ext cx="4567310" cy="2334197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8B612B4-B5B8-7CEC-5415-0E0D150A2F9C}"/>
              </a:ext>
            </a:extLst>
          </p:cNvPr>
          <p:cNvSpPr/>
          <p:nvPr/>
        </p:nvSpPr>
        <p:spPr>
          <a:xfrm>
            <a:off x="1141118" y="1099035"/>
            <a:ext cx="1740703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트러블 슈팅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93EFC-4A07-1615-5464-4E1846F37DAE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BE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EE7F9E-D69A-3BC9-28FB-5C4511CA77D7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4EDBEA-99D1-F4AE-34D0-A46C2DD3E85A}"/>
              </a:ext>
            </a:extLst>
          </p:cNvPr>
          <p:cNvSpPr/>
          <p:nvPr/>
        </p:nvSpPr>
        <p:spPr>
          <a:xfrm>
            <a:off x="1855878" y="1825466"/>
            <a:ext cx="3037174" cy="536773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이미지 저장 방식 고민 결과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6A61E0-7153-2972-300B-758528B4B655}"/>
              </a:ext>
            </a:extLst>
          </p:cNvPr>
          <p:cNvSpPr txBox="1"/>
          <p:nvPr/>
        </p:nvSpPr>
        <p:spPr>
          <a:xfrm>
            <a:off x="2531574" y="2491171"/>
            <a:ext cx="3882541" cy="1158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사진을 직접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DB에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저장하지 않고,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AWS S3와 같은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외부 스토리지에 저장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729CE7-BCE4-E2B3-0EA9-625D334AD9DF}"/>
              </a:ext>
            </a:extLst>
          </p:cNvPr>
          <p:cNvSpPr txBox="1"/>
          <p:nvPr/>
        </p:nvSpPr>
        <p:spPr>
          <a:xfrm>
            <a:off x="1279914" y="5003619"/>
            <a:ext cx="13050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S3에 업로드하는 방식 고민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D5CEAC-8D98-83BA-B561-64EF45F0C17D}"/>
              </a:ext>
            </a:extLst>
          </p:cNvPr>
          <p:cNvSpPr txBox="1"/>
          <p:nvPr/>
        </p:nvSpPr>
        <p:spPr>
          <a:xfrm>
            <a:off x="6865539" y="5482838"/>
            <a:ext cx="41129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ko-KR" sz="16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ctr"/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기간이 짧고, 사진을 업로드하는 기능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ctr"/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중심이 아니라고 판단</a:t>
            </a:r>
            <a:endParaRPr lang="ko-KR" altLang="en-US" sz="1600" dirty="0"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pic>
        <p:nvPicPr>
          <p:cNvPr id="8194" name="Picture 2" descr="Free 아마존 S3 Logo Icon - 무료 다운로드 (로고 Logo Icons) | IconScout">
            <a:extLst>
              <a:ext uri="{FF2B5EF4-FFF2-40B4-BE49-F238E27FC236}">
                <a16:creationId xmlns:a16="http://schemas.microsoft.com/office/drawing/2014/main" id="{1F6B0EEB-99BC-67F4-6632-9806A4BA6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481" y="5192655"/>
            <a:ext cx="1031359" cy="103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4,721 Link 3D Illustrations - Free Download in PNG, BLEND, glTF | IconScout">
            <a:extLst>
              <a:ext uri="{FF2B5EF4-FFF2-40B4-BE49-F238E27FC236}">
                <a16:creationId xmlns:a16="http://schemas.microsoft.com/office/drawing/2014/main" id="{53939750-19E0-607E-C5C2-33F4F34F7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031" y="5192655"/>
            <a:ext cx="1034868" cy="103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722FF06-F8DC-6FF4-887F-A3E2F69C087B}"/>
              </a:ext>
            </a:extLst>
          </p:cNvPr>
          <p:cNvSpPr txBox="1"/>
          <p:nvPr/>
        </p:nvSpPr>
        <p:spPr>
          <a:xfrm>
            <a:off x="4231537" y="5234505"/>
            <a:ext cx="144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쿼리 성능 향상 및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트래픽 분산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0C2614E-9A0A-11F3-3FE2-1FDE36C9796E}"/>
              </a:ext>
            </a:extLst>
          </p:cNvPr>
          <p:cNvSpPr/>
          <p:nvPr/>
        </p:nvSpPr>
        <p:spPr>
          <a:xfrm>
            <a:off x="6554631" y="2323224"/>
            <a:ext cx="1411879" cy="1563265"/>
          </a:xfrm>
          <a:prstGeom prst="roundRect">
            <a:avLst>
              <a:gd name="adj" fmla="val 7544"/>
            </a:avLst>
          </a:prstGeom>
          <a:noFill/>
          <a:ln w="47625" cap="flat" cmpd="thickThin">
            <a:solidFill>
              <a:srgbClr val="B66634">
                <a:alpha val="54000"/>
              </a:srgb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97544"/>
                      <a:gd name="connsiteY0" fmla="*/ 167368 h 2218557"/>
                      <a:gd name="connsiteX1" fmla="*/ 167368 w 3797544"/>
                      <a:gd name="connsiteY1" fmla="*/ 0 h 2218557"/>
                      <a:gd name="connsiteX2" fmla="*/ 3630176 w 3797544"/>
                      <a:gd name="connsiteY2" fmla="*/ 0 h 2218557"/>
                      <a:gd name="connsiteX3" fmla="*/ 3797544 w 3797544"/>
                      <a:gd name="connsiteY3" fmla="*/ 167368 h 2218557"/>
                      <a:gd name="connsiteX4" fmla="*/ 3797544 w 3797544"/>
                      <a:gd name="connsiteY4" fmla="*/ 2051189 h 2218557"/>
                      <a:gd name="connsiteX5" fmla="*/ 3630176 w 3797544"/>
                      <a:gd name="connsiteY5" fmla="*/ 2218557 h 2218557"/>
                      <a:gd name="connsiteX6" fmla="*/ 167368 w 3797544"/>
                      <a:gd name="connsiteY6" fmla="*/ 2218557 h 2218557"/>
                      <a:gd name="connsiteX7" fmla="*/ 0 w 3797544"/>
                      <a:gd name="connsiteY7" fmla="*/ 2051189 h 2218557"/>
                      <a:gd name="connsiteX8" fmla="*/ 0 w 3797544"/>
                      <a:gd name="connsiteY8" fmla="*/ 167368 h 221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97544" h="2218557" fill="none" extrusionOk="0">
                        <a:moveTo>
                          <a:pt x="0" y="167368"/>
                        </a:moveTo>
                        <a:cubicBezTo>
                          <a:pt x="-8061" y="73629"/>
                          <a:pt x="83485" y="6994"/>
                          <a:pt x="167368" y="0"/>
                        </a:cubicBezTo>
                        <a:cubicBezTo>
                          <a:pt x="1465556" y="130954"/>
                          <a:pt x="2958465" y="43574"/>
                          <a:pt x="3630176" y="0"/>
                        </a:cubicBezTo>
                        <a:cubicBezTo>
                          <a:pt x="3729808" y="11086"/>
                          <a:pt x="3799539" y="77377"/>
                          <a:pt x="3797544" y="167368"/>
                        </a:cubicBezTo>
                        <a:cubicBezTo>
                          <a:pt x="3768286" y="1100004"/>
                          <a:pt x="3683983" y="1178582"/>
                          <a:pt x="3797544" y="2051189"/>
                        </a:cubicBezTo>
                        <a:cubicBezTo>
                          <a:pt x="3795828" y="2143906"/>
                          <a:pt x="3714505" y="2212964"/>
                          <a:pt x="3630176" y="2218557"/>
                        </a:cubicBezTo>
                        <a:cubicBezTo>
                          <a:pt x="2105846" y="2373754"/>
                          <a:pt x="974009" y="2381577"/>
                          <a:pt x="167368" y="2218557"/>
                        </a:cubicBezTo>
                        <a:cubicBezTo>
                          <a:pt x="75455" y="2211493"/>
                          <a:pt x="-13885" y="2151731"/>
                          <a:pt x="0" y="2051189"/>
                        </a:cubicBezTo>
                        <a:cubicBezTo>
                          <a:pt x="79294" y="1281660"/>
                          <a:pt x="-32343" y="888592"/>
                          <a:pt x="0" y="167368"/>
                        </a:cubicBezTo>
                        <a:close/>
                      </a:path>
                      <a:path w="3797544" h="2218557" stroke="0" extrusionOk="0">
                        <a:moveTo>
                          <a:pt x="0" y="167368"/>
                        </a:moveTo>
                        <a:cubicBezTo>
                          <a:pt x="-9934" y="68805"/>
                          <a:pt x="64879" y="3774"/>
                          <a:pt x="167368" y="0"/>
                        </a:cubicBezTo>
                        <a:cubicBezTo>
                          <a:pt x="1023071" y="132882"/>
                          <a:pt x="3125413" y="-84951"/>
                          <a:pt x="3630176" y="0"/>
                        </a:cubicBezTo>
                        <a:cubicBezTo>
                          <a:pt x="3715432" y="7011"/>
                          <a:pt x="3795550" y="85954"/>
                          <a:pt x="3797544" y="167368"/>
                        </a:cubicBezTo>
                        <a:cubicBezTo>
                          <a:pt x="3788996" y="565244"/>
                          <a:pt x="3921961" y="1813340"/>
                          <a:pt x="3797544" y="2051189"/>
                        </a:cubicBezTo>
                        <a:cubicBezTo>
                          <a:pt x="3812875" y="2145443"/>
                          <a:pt x="3724303" y="2215075"/>
                          <a:pt x="3630176" y="2218557"/>
                        </a:cubicBezTo>
                        <a:cubicBezTo>
                          <a:pt x="2078695" y="2306196"/>
                          <a:pt x="812509" y="2145878"/>
                          <a:pt x="167368" y="2218557"/>
                        </a:cubicBezTo>
                        <a:cubicBezTo>
                          <a:pt x="73711" y="2206902"/>
                          <a:pt x="-4952" y="2150506"/>
                          <a:pt x="0" y="2051189"/>
                        </a:cubicBezTo>
                        <a:cubicBezTo>
                          <a:pt x="-39451" y="1398699"/>
                          <a:pt x="18768" y="679763"/>
                          <a:pt x="0" y="167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0F10CFF-E3E0-E7AA-79EA-EA9302727BFC}"/>
              </a:ext>
            </a:extLst>
          </p:cNvPr>
          <p:cNvSpPr/>
          <p:nvPr/>
        </p:nvSpPr>
        <p:spPr>
          <a:xfrm>
            <a:off x="8142889" y="2323224"/>
            <a:ext cx="1411879" cy="1563265"/>
          </a:xfrm>
          <a:prstGeom prst="roundRect">
            <a:avLst>
              <a:gd name="adj" fmla="val 7544"/>
            </a:avLst>
          </a:prstGeom>
          <a:solidFill>
            <a:srgbClr val="C3936B"/>
          </a:solidFill>
          <a:ln w="47625" cap="flat" cmpd="thickThin">
            <a:solidFill>
              <a:srgbClr val="B66634">
                <a:alpha val="54000"/>
              </a:srgb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97544"/>
                      <a:gd name="connsiteY0" fmla="*/ 167368 h 2218557"/>
                      <a:gd name="connsiteX1" fmla="*/ 167368 w 3797544"/>
                      <a:gd name="connsiteY1" fmla="*/ 0 h 2218557"/>
                      <a:gd name="connsiteX2" fmla="*/ 3630176 w 3797544"/>
                      <a:gd name="connsiteY2" fmla="*/ 0 h 2218557"/>
                      <a:gd name="connsiteX3" fmla="*/ 3797544 w 3797544"/>
                      <a:gd name="connsiteY3" fmla="*/ 167368 h 2218557"/>
                      <a:gd name="connsiteX4" fmla="*/ 3797544 w 3797544"/>
                      <a:gd name="connsiteY4" fmla="*/ 2051189 h 2218557"/>
                      <a:gd name="connsiteX5" fmla="*/ 3630176 w 3797544"/>
                      <a:gd name="connsiteY5" fmla="*/ 2218557 h 2218557"/>
                      <a:gd name="connsiteX6" fmla="*/ 167368 w 3797544"/>
                      <a:gd name="connsiteY6" fmla="*/ 2218557 h 2218557"/>
                      <a:gd name="connsiteX7" fmla="*/ 0 w 3797544"/>
                      <a:gd name="connsiteY7" fmla="*/ 2051189 h 2218557"/>
                      <a:gd name="connsiteX8" fmla="*/ 0 w 3797544"/>
                      <a:gd name="connsiteY8" fmla="*/ 167368 h 221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97544" h="2218557" fill="none" extrusionOk="0">
                        <a:moveTo>
                          <a:pt x="0" y="167368"/>
                        </a:moveTo>
                        <a:cubicBezTo>
                          <a:pt x="-8061" y="73629"/>
                          <a:pt x="83485" y="6994"/>
                          <a:pt x="167368" y="0"/>
                        </a:cubicBezTo>
                        <a:cubicBezTo>
                          <a:pt x="1465556" y="130954"/>
                          <a:pt x="2958465" y="43574"/>
                          <a:pt x="3630176" y="0"/>
                        </a:cubicBezTo>
                        <a:cubicBezTo>
                          <a:pt x="3729808" y="11086"/>
                          <a:pt x="3799539" y="77377"/>
                          <a:pt x="3797544" y="167368"/>
                        </a:cubicBezTo>
                        <a:cubicBezTo>
                          <a:pt x="3768286" y="1100004"/>
                          <a:pt x="3683983" y="1178582"/>
                          <a:pt x="3797544" y="2051189"/>
                        </a:cubicBezTo>
                        <a:cubicBezTo>
                          <a:pt x="3795828" y="2143906"/>
                          <a:pt x="3714505" y="2212964"/>
                          <a:pt x="3630176" y="2218557"/>
                        </a:cubicBezTo>
                        <a:cubicBezTo>
                          <a:pt x="2105846" y="2373754"/>
                          <a:pt x="974009" y="2381577"/>
                          <a:pt x="167368" y="2218557"/>
                        </a:cubicBezTo>
                        <a:cubicBezTo>
                          <a:pt x="75455" y="2211493"/>
                          <a:pt x="-13885" y="2151731"/>
                          <a:pt x="0" y="2051189"/>
                        </a:cubicBezTo>
                        <a:cubicBezTo>
                          <a:pt x="79294" y="1281660"/>
                          <a:pt x="-32343" y="888592"/>
                          <a:pt x="0" y="167368"/>
                        </a:cubicBezTo>
                        <a:close/>
                      </a:path>
                      <a:path w="3797544" h="2218557" stroke="0" extrusionOk="0">
                        <a:moveTo>
                          <a:pt x="0" y="167368"/>
                        </a:moveTo>
                        <a:cubicBezTo>
                          <a:pt x="-9934" y="68805"/>
                          <a:pt x="64879" y="3774"/>
                          <a:pt x="167368" y="0"/>
                        </a:cubicBezTo>
                        <a:cubicBezTo>
                          <a:pt x="1023071" y="132882"/>
                          <a:pt x="3125413" y="-84951"/>
                          <a:pt x="3630176" y="0"/>
                        </a:cubicBezTo>
                        <a:cubicBezTo>
                          <a:pt x="3715432" y="7011"/>
                          <a:pt x="3795550" y="85954"/>
                          <a:pt x="3797544" y="167368"/>
                        </a:cubicBezTo>
                        <a:cubicBezTo>
                          <a:pt x="3788996" y="565244"/>
                          <a:pt x="3921961" y="1813340"/>
                          <a:pt x="3797544" y="2051189"/>
                        </a:cubicBezTo>
                        <a:cubicBezTo>
                          <a:pt x="3812875" y="2145443"/>
                          <a:pt x="3724303" y="2215075"/>
                          <a:pt x="3630176" y="2218557"/>
                        </a:cubicBezTo>
                        <a:cubicBezTo>
                          <a:pt x="2078695" y="2306196"/>
                          <a:pt x="812509" y="2145878"/>
                          <a:pt x="167368" y="2218557"/>
                        </a:cubicBezTo>
                        <a:cubicBezTo>
                          <a:pt x="73711" y="2206902"/>
                          <a:pt x="-4952" y="2150506"/>
                          <a:pt x="0" y="2051189"/>
                        </a:cubicBezTo>
                        <a:cubicBezTo>
                          <a:pt x="-39451" y="1398699"/>
                          <a:pt x="18768" y="679763"/>
                          <a:pt x="0" y="167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8D56529-08E4-7AB5-2B01-D1EB5AF7518D}"/>
              </a:ext>
            </a:extLst>
          </p:cNvPr>
          <p:cNvSpPr/>
          <p:nvPr/>
        </p:nvSpPr>
        <p:spPr>
          <a:xfrm>
            <a:off x="9701384" y="2312429"/>
            <a:ext cx="1411879" cy="1563265"/>
          </a:xfrm>
          <a:prstGeom prst="roundRect">
            <a:avLst>
              <a:gd name="adj" fmla="val 7544"/>
            </a:avLst>
          </a:prstGeom>
          <a:noFill/>
          <a:ln w="47625" cap="flat" cmpd="thickThin">
            <a:solidFill>
              <a:srgbClr val="B66634">
                <a:alpha val="54000"/>
              </a:srgb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97544"/>
                      <a:gd name="connsiteY0" fmla="*/ 167368 h 2218557"/>
                      <a:gd name="connsiteX1" fmla="*/ 167368 w 3797544"/>
                      <a:gd name="connsiteY1" fmla="*/ 0 h 2218557"/>
                      <a:gd name="connsiteX2" fmla="*/ 3630176 w 3797544"/>
                      <a:gd name="connsiteY2" fmla="*/ 0 h 2218557"/>
                      <a:gd name="connsiteX3" fmla="*/ 3797544 w 3797544"/>
                      <a:gd name="connsiteY3" fmla="*/ 167368 h 2218557"/>
                      <a:gd name="connsiteX4" fmla="*/ 3797544 w 3797544"/>
                      <a:gd name="connsiteY4" fmla="*/ 2051189 h 2218557"/>
                      <a:gd name="connsiteX5" fmla="*/ 3630176 w 3797544"/>
                      <a:gd name="connsiteY5" fmla="*/ 2218557 h 2218557"/>
                      <a:gd name="connsiteX6" fmla="*/ 167368 w 3797544"/>
                      <a:gd name="connsiteY6" fmla="*/ 2218557 h 2218557"/>
                      <a:gd name="connsiteX7" fmla="*/ 0 w 3797544"/>
                      <a:gd name="connsiteY7" fmla="*/ 2051189 h 2218557"/>
                      <a:gd name="connsiteX8" fmla="*/ 0 w 3797544"/>
                      <a:gd name="connsiteY8" fmla="*/ 167368 h 221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97544" h="2218557" fill="none" extrusionOk="0">
                        <a:moveTo>
                          <a:pt x="0" y="167368"/>
                        </a:moveTo>
                        <a:cubicBezTo>
                          <a:pt x="-8061" y="73629"/>
                          <a:pt x="83485" y="6994"/>
                          <a:pt x="167368" y="0"/>
                        </a:cubicBezTo>
                        <a:cubicBezTo>
                          <a:pt x="1465556" y="130954"/>
                          <a:pt x="2958465" y="43574"/>
                          <a:pt x="3630176" y="0"/>
                        </a:cubicBezTo>
                        <a:cubicBezTo>
                          <a:pt x="3729808" y="11086"/>
                          <a:pt x="3799539" y="77377"/>
                          <a:pt x="3797544" y="167368"/>
                        </a:cubicBezTo>
                        <a:cubicBezTo>
                          <a:pt x="3768286" y="1100004"/>
                          <a:pt x="3683983" y="1178582"/>
                          <a:pt x="3797544" y="2051189"/>
                        </a:cubicBezTo>
                        <a:cubicBezTo>
                          <a:pt x="3795828" y="2143906"/>
                          <a:pt x="3714505" y="2212964"/>
                          <a:pt x="3630176" y="2218557"/>
                        </a:cubicBezTo>
                        <a:cubicBezTo>
                          <a:pt x="2105846" y="2373754"/>
                          <a:pt x="974009" y="2381577"/>
                          <a:pt x="167368" y="2218557"/>
                        </a:cubicBezTo>
                        <a:cubicBezTo>
                          <a:pt x="75455" y="2211493"/>
                          <a:pt x="-13885" y="2151731"/>
                          <a:pt x="0" y="2051189"/>
                        </a:cubicBezTo>
                        <a:cubicBezTo>
                          <a:pt x="79294" y="1281660"/>
                          <a:pt x="-32343" y="888592"/>
                          <a:pt x="0" y="167368"/>
                        </a:cubicBezTo>
                        <a:close/>
                      </a:path>
                      <a:path w="3797544" h="2218557" stroke="0" extrusionOk="0">
                        <a:moveTo>
                          <a:pt x="0" y="167368"/>
                        </a:moveTo>
                        <a:cubicBezTo>
                          <a:pt x="-9934" y="68805"/>
                          <a:pt x="64879" y="3774"/>
                          <a:pt x="167368" y="0"/>
                        </a:cubicBezTo>
                        <a:cubicBezTo>
                          <a:pt x="1023071" y="132882"/>
                          <a:pt x="3125413" y="-84951"/>
                          <a:pt x="3630176" y="0"/>
                        </a:cubicBezTo>
                        <a:cubicBezTo>
                          <a:pt x="3715432" y="7011"/>
                          <a:pt x="3795550" y="85954"/>
                          <a:pt x="3797544" y="167368"/>
                        </a:cubicBezTo>
                        <a:cubicBezTo>
                          <a:pt x="3788996" y="565244"/>
                          <a:pt x="3921961" y="1813340"/>
                          <a:pt x="3797544" y="2051189"/>
                        </a:cubicBezTo>
                        <a:cubicBezTo>
                          <a:pt x="3812875" y="2145443"/>
                          <a:pt x="3724303" y="2215075"/>
                          <a:pt x="3630176" y="2218557"/>
                        </a:cubicBezTo>
                        <a:cubicBezTo>
                          <a:pt x="2078695" y="2306196"/>
                          <a:pt x="812509" y="2145878"/>
                          <a:pt x="167368" y="2218557"/>
                        </a:cubicBezTo>
                        <a:cubicBezTo>
                          <a:pt x="73711" y="2206902"/>
                          <a:pt x="-4952" y="2150506"/>
                          <a:pt x="0" y="2051189"/>
                        </a:cubicBezTo>
                        <a:cubicBezTo>
                          <a:pt x="-39451" y="1398699"/>
                          <a:pt x="18768" y="679763"/>
                          <a:pt x="0" y="167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FDA992-10BD-B923-0869-0E5C90FE21DE}"/>
              </a:ext>
            </a:extLst>
          </p:cNvPr>
          <p:cNvSpPr txBox="1"/>
          <p:nvPr/>
        </p:nvSpPr>
        <p:spPr>
          <a:xfrm>
            <a:off x="6647012" y="2542879"/>
            <a:ext cx="13050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AWS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S3에 업로드</a:t>
            </a:r>
          </a:p>
        </p:txBody>
      </p:sp>
      <p:pic>
        <p:nvPicPr>
          <p:cNvPr id="65" name="Picture 2" descr="Free 아마존 S3 Logo Icon - 무료 다운로드 (로고 Logo Icons) | IconScout">
            <a:extLst>
              <a:ext uri="{FF2B5EF4-FFF2-40B4-BE49-F238E27FC236}">
                <a16:creationId xmlns:a16="http://schemas.microsoft.com/office/drawing/2014/main" id="{2FCBEB3A-6341-EF38-0EF9-0FAA75669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189" y="3044285"/>
            <a:ext cx="789920" cy="78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4,721 Link 3D Illustrations - Free Download in PNG, BLEND, glTF | IconScout">
            <a:extLst>
              <a:ext uri="{FF2B5EF4-FFF2-40B4-BE49-F238E27FC236}">
                <a16:creationId xmlns:a16="http://schemas.microsoft.com/office/drawing/2014/main" id="{A3A0BCF4-D2EF-7367-FF4F-252050C87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822" y="3094848"/>
            <a:ext cx="718853" cy="71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1,687 Upload 3D Illustrations - Free Download in PNG, BLEND, glTF |  IconScout">
            <a:extLst>
              <a:ext uri="{FF2B5EF4-FFF2-40B4-BE49-F238E27FC236}">
                <a16:creationId xmlns:a16="http://schemas.microsoft.com/office/drawing/2014/main" id="{4DDDFD36-BA12-6028-3687-130E46CC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380" y="2980726"/>
            <a:ext cx="934452" cy="93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50F6566-E895-DC21-A1B3-CA8625F26EDF}"/>
              </a:ext>
            </a:extLst>
          </p:cNvPr>
          <p:cNvSpPr/>
          <p:nvPr/>
        </p:nvSpPr>
        <p:spPr>
          <a:xfrm>
            <a:off x="8057194" y="2188451"/>
            <a:ext cx="706253" cy="364324"/>
          </a:xfrm>
          <a:prstGeom prst="roundRect">
            <a:avLst>
              <a:gd name="adj" fmla="val 50000"/>
            </a:avLst>
          </a:prstGeom>
          <a:solidFill>
            <a:srgbClr val="744122"/>
          </a:solidFill>
          <a:ln>
            <a:noFill/>
          </a:ln>
          <a:effectLst>
            <a:outerShdw blurRad="381000" dist="127000" dir="4380000" sx="81000" sy="81000" algn="ctr" rotWithShape="0">
              <a:srgbClr val="744122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3EBE1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선택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12BC9BFD-89DC-E3BA-93A5-0021BA34D699}"/>
              </a:ext>
            </a:extLst>
          </p:cNvPr>
          <p:cNvSpPr/>
          <p:nvPr/>
        </p:nvSpPr>
        <p:spPr>
          <a:xfrm>
            <a:off x="1056870" y="4890727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5A4B202C-197E-04E1-22CB-B928D8924A3D}"/>
              </a:ext>
            </a:extLst>
          </p:cNvPr>
          <p:cNvSpPr/>
          <p:nvPr/>
        </p:nvSpPr>
        <p:spPr>
          <a:xfrm>
            <a:off x="2657955" y="4905802"/>
            <a:ext cx="1440000" cy="1440000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noFill/>
            <a:prstDash val="solid"/>
            <a:miter lim="800000"/>
          </a:ln>
          <a:effectLst>
            <a:outerShdw blurRad="76200" dir="4380000" sx="105000" sy="105000" algn="ctr" rotWithShape="0">
              <a:srgbClr val="94643C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5A2A516-68B4-38AB-8576-F197C7760200}"/>
              </a:ext>
            </a:extLst>
          </p:cNvPr>
          <p:cNvSpPr txBox="1"/>
          <p:nvPr/>
        </p:nvSpPr>
        <p:spPr>
          <a:xfrm>
            <a:off x="2714312" y="5440348"/>
            <a:ext cx="1383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백업 비용 절감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ADD13A-BA09-78A2-1FF7-8452303A86FA}"/>
              </a:ext>
            </a:extLst>
          </p:cNvPr>
          <p:cNvSpPr txBox="1"/>
          <p:nvPr/>
        </p:nvSpPr>
        <p:spPr>
          <a:xfrm>
            <a:off x="1127125" y="5350062"/>
            <a:ext cx="13247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DB 저장 공간 부담 감소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F36D22E-5E33-3D9A-9878-6C1C772F5EB4}"/>
              </a:ext>
            </a:extLst>
          </p:cNvPr>
          <p:cNvSpPr/>
          <p:nvPr/>
        </p:nvSpPr>
        <p:spPr>
          <a:xfrm>
            <a:off x="3030190" y="4755931"/>
            <a:ext cx="706253" cy="364324"/>
          </a:xfrm>
          <a:prstGeom prst="roundRect">
            <a:avLst>
              <a:gd name="adj" fmla="val 50000"/>
            </a:avLst>
          </a:prstGeom>
          <a:solidFill>
            <a:srgbClr val="744122"/>
          </a:solidFill>
          <a:ln>
            <a:noFill/>
          </a:ln>
          <a:effectLst>
            <a:outerShdw blurRad="381000" dist="127000" dir="4380000" sx="81000" sy="81000" algn="ctr" rotWithShape="0">
              <a:srgbClr val="744122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3EBE1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효과</a:t>
            </a:r>
          </a:p>
        </p:txBody>
      </p:sp>
      <p:pic>
        <p:nvPicPr>
          <p:cNvPr id="8206" name="Picture 14" descr="11,251 Image 3D 일러스트레이션들 - 무료 다운로드 (PNG, BLEND, FBX, glTF) | IconScout">
            <a:extLst>
              <a:ext uri="{FF2B5EF4-FFF2-40B4-BE49-F238E27FC236}">
                <a16:creationId xmlns:a16="http://schemas.microsoft.com/office/drawing/2014/main" id="{443EB7F0-DB20-7BF6-F00A-03F2761A2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68" y="2570751"/>
            <a:ext cx="1099990" cy="109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B90AABE-9162-1F5B-E79B-2556B9F39855}"/>
              </a:ext>
            </a:extLst>
          </p:cNvPr>
          <p:cNvSpPr txBox="1"/>
          <p:nvPr/>
        </p:nvSpPr>
        <p:spPr>
          <a:xfrm>
            <a:off x="6483509" y="1378697"/>
            <a:ext cx="87803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이미지 저장 방식을 더 효과적으로 하기 위해</a:t>
            </a:r>
            <a:endParaRPr lang="en-US" altLang="ko-KR" sz="20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다양한 구현 방법을 고민했습니다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F76EDE4-FC79-6F5E-4EEE-29564A1D7097}"/>
              </a:ext>
            </a:extLst>
          </p:cNvPr>
          <p:cNvSpPr txBox="1"/>
          <p:nvPr/>
        </p:nvSpPr>
        <p:spPr>
          <a:xfrm>
            <a:off x="8260583" y="2545765"/>
            <a:ext cx="13050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Presigned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URL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A7FA9FB-E3D5-914F-AFDF-B3E762A1C339}"/>
              </a:ext>
            </a:extLst>
          </p:cNvPr>
          <p:cNvSpPr txBox="1"/>
          <p:nvPr/>
        </p:nvSpPr>
        <p:spPr>
          <a:xfrm>
            <a:off x="9822794" y="2530102"/>
            <a:ext cx="13050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Multipart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Upload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2DA263E-A1D6-A7FF-883B-02E92213F27E}"/>
              </a:ext>
            </a:extLst>
          </p:cNvPr>
          <p:cNvCxnSpPr/>
          <p:nvPr/>
        </p:nvCxnSpPr>
        <p:spPr>
          <a:xfrm>
            <a:off x="6096000" y="1268413"/>
            <a:ext cx="0" cy="5113337"/>
          </a:xfrm>
          <a:prstGeom prst="line">
            <a:avLst/>
          </a:prstGeom>
          <a:ln>
            <a:solidFill>
              <a:srgbClr val="C3936B">
                <a:alpha val="39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그래픽 82" descr="갈매기형 화살표 단색으로 채워진">
            <a:extLst>
              <a:ext uri="{FF2B5EF4-FFF2-40B4-BE49-F238E27FC236}">
                <a16:creationId xmlns:a16="http://schemas.microsoft.com/office/drawing/2014/main" id="{98712CA5-28F2-9B96-90A9-5A9CDC944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598127" y="4097459"/>
            <a:ext cx="630007" cy="63000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C007DD5-F2F7-AC6C-970A-EA609DA811CC}"/>
              </a:ext>
            </a:extLst>
          </p:cNvPr>
          <p:cNvSpPr txBox="1"/>
          <p:nvPr/>
        </p:nvSpPr>
        <p:spPr>
          <a:xfrm>
            <a:off x="7250913" y="5006477"/>
            <a:ext cx="13108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서비스의 특성을 고려한 결정 필요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87" name="제목 1">
            <a:extLst>
              <a:ext uri="{FF2B5EF4-FFF2-40B4-BE49-F238E27FC236}">
                <a16:creationId xmlns:a16="http://schemas.microsoft.com/office/drawing/2014/main" id="{F003C911-803E-6E73-FC1C-A7526622A2F9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rgbClr val="F28E5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1F1424F7-C2AC-B6FC-6CBB-B7B282822B5E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FCBD9F72-E446-A3A8-799E-7FF244005631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645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B1DAEA"/>
            </a:gs>
            <a:gs pos="0">
              <a:schemeClr val="accent1">
                <a:lumMod val="40000"/>
                <a:lumOff val="60000"/>
              </a:schemeClr>
            </a:gs>
            <a:gs pos="82000">
              <a:srgbClr val="F0EEE9"/>
            </a:gs>
            <a:gs pos="43000">
              <a:srgbClr val="FDF2E9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7CBC3-CA6A-7231-0967-A4B3680D4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89FA23A3-FDE6-B4BE-DB88-5E2F64B1ACE3}"/>
              </a:ext>
            </a:extLst>
          </p:cNvPr>
          <p:cNvSpPr>
            <a:spLocks noChangeAspect="1"/>
          </p:cNvSpPr>
          <p:nvPr/>
        </p:nvSpPr>
        <p:spPr>
          <a:xfrm>
            <a:off x="5457763" y="1147512"/>
            <a:ext cx="304228" cy="304228"/>
          </a:xfrm>
          <a:prstGeom prst="ellipse">
            <a:avLst/>
          </a:prstGeom>
          <a:solidFill>
            <a:srgbClr val="F28E5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7F95978-543B-EF43-3663-D2BB716A9AB8}"/>
              </a:ext>
            </a:extLst>
          </p:cNvPr>
          <p:cNvSpPr/>
          <p:nvPr/>
        </p:nvSpPr>
        <p:spPr>
          <a:xfrm>
            <a:off x="4158841" y="4624949"/>
            <a:ext cx="1871122" cy="666080"/>
          </a:xfrm>
          <a:prstGeom prst="roundRect">
            <a:avLst>
              <a:gd name="adj" fmla="val 115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81000" dist="38100" dir="6540000" sx="101000" sy="101000" algn="t" rotWithShape="0">
              <a:srgbClr val="94643C">
                <a:alpha val="2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3F37B-C249-2280-5493-B4DE6986C348}"/>
              </a:ext>
            </a:extLst>
          </p:cNvPr>
          <p:cNvSpPr>
            <a:spLocks/>
          </p:cNvSpPr>
          <p:nvPr/>
        </p:nvSpPr>
        <p:spPr>
          <a:xfrm>
            <a:off x="6328209" y="4600859"/>
            <a:ext cx="1871122" cy="666080"/>
          </a:xfrm>
          <a:prstGeom prst="roundRect">
            <a:avLst>
              <a:gd name="adj" fmla="val 115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81000" dist="38100" dir="6540000" sx="101000" sy="101000" algn="t" rotWithShape="0">
              <a:srgbClr val="94643C">
                <a:alpha val="2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8EBDD0A-D827-2387-F43C-4FB1BF3A9E49}"/>
              </a:ext>
            </a:extLst>
          </p:cNvPr>
          <p:cNvSpPr>
            <a:spLocks/>
          </p:cNvSpPr>
          <p:nvPr/>
        </p:nvSpPr>
        <p:spPr>
          <a:xfrm>
            <a:off x="8553737" y="4588974"/>
            <a:ext cx="1871122" cy="666080"/>
          </a:xfrm>
          <a:prstGeom prst="roundRect">
            <a:avLst>
              <a:gd name="adj" fmla="val 115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81000" dist="38100" dir="6540000" sx="101000" sy="101000" algn="t" rotWithShape="0">
              <a:srgbClr val="94643C">
                <a:alpha val="2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20BE82D-5B4D-954D-46A5-BC47F26265A5}"/>
              </a:ext>
            </a:extLst>
          </p:cNvPr>
          <p:cNvSpPr/>
          <p:nvPr/>
        </p:nvSpPr>
        <p:spPr>
          <a:xfrm>
            <a:off x="2015539" y="4624949"/>
            <a:ext cx="1871122" cy="666080"/>
          </a:xfrm>
          <a:prstGeom prst="roundRect">
            <a:avLst>
              <a:gd name="adj" fmla="val 115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81000" dist="38100" dir="6540000" sx="101000" sy="101000" algn="t" rotWithShape="0">
              <a:srgbClr val="94643C">
                <a:alpha val="2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BBC69C-BD9A-EF1D-5B2E-49251CBF5AFB}"/>
              </a:ext>
            </a:extLst>
          </p:cNvPr>
          <p:cNvSpPr txBox="1"/>
          <p:nvPr/>
        </p:nvSpPr>
        <p:spPr>
          <a:xfrm>
            <a:off x="5511444" y="1206331"/>
            <a:ext cx="1957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팀 소개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B34A81-B9D9-B100-75D4-E039E74A01BF}"/>
              </a:ext>
            </a:extLst>
          </p:cNvPr>
          <p:cNvSpPr txBox="1"/>
          <p:nvPr/>
        </p:nvSpPr>
        <p:spPr>
          <a:xfrm>
            <a:off x="8381551" y="4624458"/>
            <a:ext cx="2241005" cy="629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rgbClr val="C06136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최 민</a:t>
            </a:r>
            <a:endParaRPr lang="en-US" altLang="ko-KR" dirty="0">
              <a:solidFill>
                <a:srgbClr val="C06136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solidFill>
                  <a:srgbClr val="C0613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경영정보학과</a:t>
            </a:r>
            <a:endParaRPr lang="en-US" altLang="ko-KR" sz="1100" dirty="0">
              <a:solidFill>
                <a:srgbClr val="C06136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1E0727-B949-1C8A-C248-86757FB6EB8F}"/>
              </a:ext>
            </a:extLst>
          </p:cNvPr>
          <p:cNvSpPr txBox="1"/>
          <p:nvPr/>
        </p:nvSpPr>
        <p:spPr>
          <a:xfrm>
            <a:off x="1853590" y="4641164"/>
            <a:ext cx="2241005" cy="629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 err="1">
                <a:solidFill>
                  <a:srgbClr val="C06136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이소은</a:t>
            </a:r>
            <a:r>
              <a:rPr lang="en-US" altLang="ko-KR" dirty="0">
                <a:solidFill>
                  <a:srgbClr val="C06136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</a:t>
            </a:r>
            <a:r>
              <a:rPr lang="ko-KR" altLang="en-US" sz="1200" dirty="0">
                <a:solidFill>
                  <a:srgbClr val="C06136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팀장</a:t>
            </a:r>
            <a:endParaRPr lang="en-US" altLang="ko-KR" dirty="0">
              <a:solidFill>
                <a:srgbClr val="C06136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solidFill>
                  <a:srgbClr val="C0613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경영정보학과</a:t>
            </a:r>
            <a:endParaRPr lang="en-US" altLang="ko-KR" sz="1100" dirty="0">
              <a:solidFill>
                <a:srgbClr val="C06136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5A5097-F654-75BE-0E7C-FBF5B264831C}"/>
              </a:ext>
            </a:extLst>
          </p:cNvPr>
          <p:cNvSpPr txBox="1"/>
          <p:nvPr/>
        </p:nvSpPr>
        <p:spPr>
          <a:xfrm>
            <a:off x="3978826" y="4633429"/>
            <a:ext cx="2241005" cy="629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 err="1">
                <a:solidFill>
                  <a:srgbClr val="C06136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정예빈</a:t>
            </a:r>
            <a:endParaRPr lang="en-US" altLang="ko-KR" dirty="0">
              <a:solidFill>
                <a:srgbClr val="C06136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solidFill>
                  <a:srgbClr val="C0613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산업시스템공학과</a:t>
            </a:r>
            <a:endParaRPr lang="en-US" altLang="ko-KR" sz="1100" dirty="0">
              <a:solidFill>
                <a:srgbClr val="C06136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pic>
        <p:nvPicPr>
          <p:cNvPr id="12" name="그림 11" descr="만화 영화, 인간의 얼굴, 안경, 입술이(가) 표시된 사진&#10;&#10;자동 생성된 설명">
            <a:extLst>
              <a:ext uri="{FF2B5EF4-FFF2-40B4-BE49-F238E27FC236}">
                <a16:creationId xmlns:a16="http://schemas.microsoft.com/office/drawing/2014/main" id="{DEF17C84-B795-B1DE-48DA-1440B9544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764" y="2709029"/>
            <a:ext cx="1366374" cy="17567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540186-ED0A-EFCE-FA9A-43A8842EED49}"/>
              </a:ext>
            </a:extLst>
          </p:cNvPr>
          <p:cNvSpPr txBox="1"/>
          <p:nvPr/>
        </p:nvSpPr>
        <p:spPr>
          <a:xfrm>
            <a:off x="6117277" y="4624458"/>
            <a:ext cx="2241005" cy="629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rgbClr val="C06136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정지원</a:t>
            </a:r>
            <a:endParaRPr lang="en-US" altLang="ko-KR" dirty="0">
              <a:solidFill>
                <a:srgbClr val="C06136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solidFill>
                  <a:srgbClr val="C0613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건축공학전공</a:t>
            </a:r>
            <a:endParaRPr lang="en-US" altLang="ko-KR" sz="1100" dirty="0">
              <a:solidFill>
                <a:srgbClr val="C06136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pic>
        <p:nvPicPr>
          <p:cNvPr id="17" name="그림 16" descr="인간의 얼굴, 만화 영화, 헤드기어, 입술이(가) 표시된 사진&#10;&#10;자동 생성된 설명">
            <a:extLst>
              <a:ext uri="{FF2B5EF4-FFF2-40B4-BE49-F238E27FC236}">
                <a16:creationId xmlns:a16="http://schemas.microsoft.com/office/drawing/2014/main" id="{210C7F7B-DAC9-74AC-459B-86C715BAB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8095" l="10000" r="90000">
                        <a14:foregroundMark x1="27143" y1="72381" x2="19762" y2="81905"/>
                        <a14:foregroundMark x1="19762" y1="81905" x2="17619" y2="91429"/>
                        <a14:foregroundMark x1="17619" y1="91429" x2="78333" y2="98095"/>
                        <a14:foregroundMark x1="78333" y1="98095" x2="70476" y2="6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773" y="2496198"/>
            <a:ext cx="1957666" cy="1957666"/>
          </a:xfrm>
          <a:prstGeom prst="rect">
            <a:avLst/>
          </a:prstGeom>
        </p:spPr>
      </p:pic>
      <p:pic>
        <p:nvPicPr>
          <p:cNvPr id="20" name="그림 19" descr="인간의 얼굴, 만화 영화, 소녀, 의류이(가) 표시된 사진&#10;&#10;자동 생성된 설명">
            <a:extLst>
              <a:ext uri="{FF2B5EF4-FFF2-40B4-BE49-F238E27FC236}">
                <a16:creationId xmlns:a16="http://schemas.microsoft.com/office/drawing/2014/main" id="{30BCC958-A720-38CB-C56D-6C2B334FC29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037"/>
          <a:stretch/>
        </p:blipFill>
        <p:spPr>
          <a:xfrm>
            <a:off x="3917913" y="2393931"/>
            <a:ext cx="2502038" cy="2072366"/>
          </a:xfrm>
          <a:prstGeom prst="rect">
            <a:avLst/>
          </a:prstGeom>
        </p:spPr>
      </p:pic>
      <p:pic>
        <p:nvPicPr>
          <p:cNvPr id="41" name="그림 40" descr="만화 영화, 장난감, 애니메이션, 피규어이(가) 표시된 사진&#10;&#10;자동 생성된 설명">
            <a:extLst>
              <a:ext uri="{FF2B5EF4-FFF2-40B4-BE49-F238E27FC236}">
                <a16:creationId xmlns:a16="http://schemas.microsoft.com/office/drawing/2014/main" id="{A7A46CE5-46D3-073E-2648-57E2A20339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520" y="2566639"/>
            <a:ext cx="1893598" cy="1893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017BE3-2F4A-95F5-3F2B-F5E30CB59833}"/>
              </a:ext>
            </a:extLst>
          </p:cNvPr>
          <p:cNvSpPr txBox="1"/>
          <p:nvPr/>
        </p:nvSpPr>
        <p:spPr>
          <a:xfrm>
            <a:off x="5457763" y="1557340"/>
            <a:ext cx="1957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E2106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</a:t>
            </a:r>
            <a:r>
              <a:rPr lang="en-US" altLang="ko-KR" sz="2000" dirty="0">
                <a:solidFill>
                  <a:srgbClr val="4E2106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OSORI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E2106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158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10000"/>
                <a:lumOff val="90000"/>
              </a:schemeClr>
            </a:gs>
            <a:gs pos="51000">
              <a:srgbClr val="F0793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B53C21-A572-D858-A37D-EFD0C5656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5838EE04-B4E0-FAE6-5F54-5F7F3BE29666}"/>
              </a:ext>
            </a:extLst>
          </p:cNvPr>
          <p:cNvSpPr txBox="1"/>
          <p:nvPr/>
        </p:nvSpPr>
        <p:spPr>
          <a:xfrm>
            <a:off x="4654958" y="3504727"/>
            <a:ext cx="2882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rgbClr val="EFA67D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Q&amp;A</a:t>
            </a:r>
            <a:endParaRPr lang="ko-KR" altLang="en-US" sz="3600" dirty="0">
              <a:solidFill>
                <a:srgbClr val="EFA67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CBF95-4F8C-653D-CFCE-17B79F599CA3}"/>
              </a:ext>
            </a:extLst>
          </p:cNvPr>
          <p:cNvSpPr txBox="1"/>
          <p:nvPr/>
        </p:nvSpPr>
        <p:spPr>
          <a:xfrm>
            <a:off x="5216711" y="3013923"/>
            <a:ext cx="288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472815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감사합니다</a:t>
            </a:r>
            <a:endParaRPr lang="ko-KR" altLang="en-US" sz="4400" dirty="0">
              <a:solidFill>
                <a:srgbClr val="4728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750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4CBB2"/>
            </a:gs>
            <a:gs pos="0">
              <a:srgbClr val="F4CBB2"/>
            </a:gs>
            <a:gs pos="89000">
              <a:srgbClr val="F0EEE9"/>
            </a:gs>
            <a:gs pos="39000">
              <a:srgbClr val="FDF2E9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9DB706-FB57-9EA5-6212-B1490A7CB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8E7C1AE8-C31F-5CEF-1A7C-5CA4C2EF7FE6}"/>
              </a:ext>
            </a:extLst>
          </p:cNvPr>
          <p:cNvSpPr/>
          <p:nvPr/>
        </p:nvSpPr>
        <p:spPr>
          <a:xfrm>
            <a:off x="7907591" y="3086990"/>
            <a:ext cx="1483752" cy="317718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94D3219-F1EE-B4B1-7300-813DA501FB1C}"/>
              </a:ext>
            </a:extLst>
          </p:cNvPr>
          <p:cNvSpPr/>
          <p:nvPr/>
        </p:nvSpPr>
        <p:spPr>
          <a:xfrm>
            <a:off x="1335080" y="3083799"/>
            <a:ext cx="1483752" cy="317718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ED41139-8DF3-A81C-4581-D8155E6EE6BB}"/>
              </a:ext>
            </a:extLst>
          </p:cNvPr>
          <p:cNvSpPr/>
          <p:nvPr/>
        </p:nvSpPr>
        <p:spPr>
          <a:xfrm>
            <a:off x="4557674" y="3085699"/>
            <a:ext cx="1483752" cy="317718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D9E0F43-A00E-6B2C-043A-7E75A72BC65D}"/>
              </a:ext>
            </a:extLst>
          </p:cNvPr>
          <p:cNvSpPr/>
          <p:nvPr/>
        </p:nvSpPr>
        <p:spPr>
          <a:xfrm rot="9291317">
            <a:off x="1163427" y="1463377"/>
            <a:ext cx="468174" cy="468174"/>
          </a:xfrm>
          <a:prstGeom prst="ellipse">
            <a:avLst/>
          </a:prstGeom>
          <a:gradFill>
            <a:gsLst>
              <a:gs pos="0">
                <a:srgbClr val="F07930">
                  <a:alpha val="32000"/>
                </a:srgbClr>
              </a:gs>
              <a:gs pos="93000">
                <a:srgbClr val="FDF2E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754BD7-4768-46E7-A8D5-35477D6E1ADB}"/>
              </a:ext>
            </a:extLst>
          </p:cNvPr>
          <p:cNvSpPr txBox="1"/>
          <p:nvPr/>
        </p:nvSpPr>
        <p:spPr>
          <a:xfrm>
            <a:off x="1369805" y="1551663"/>
            <a:ext cx="1957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4E2106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INDEX</a:t>
            </a:r>
            <a:endParaRPr lang="ko-KR" altLang="en-US" sz="4000" dirty="0">
              <a:solidFill>
                <a:srgbClr val="4E2106"/>
              </a:solidFill>
            </a:endParaRPr>
          </a:p>
        </p:txBody>
      </p:sp>
      <p:pic>
        <p:nvPicPr>
          <p:cNvPr id="5" name="그래픽 4" descr="배지 1 단색으로 채워진">
            <a:extLst>
              <a:ext uri="{FF2B5EF4-FFF2-40B4-BE49-F238E27FC236}">
                <a16:creationId xmlns:a16="http://schemas.microsoft.com/office/drawing/2014/main" id="{18B77ED7-7D15-D9F2-CAD9-9116DE684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1631" y="3746692"/>
            <a:ext cx="247510" cy="247510"/>
          </a:xfrm>
          <a:prstGeom prst="rect">
            <a:avLst/>
          </a:prstGeom>
        </p:spPr>
      </p:pic>
      <p:pic>
        <p:nvPicPr>
          <p:cNvPr id="10" name="그래픽 9" descr="배지 단색으로 채워진">
            <a:extLst>
              <a:ext uri="{FF2B5EF4-FFF2-40B4-BE49-F238E27FC236}">
                <a16:creationId xmlns:a16="http://schemas.microsoft.com/office/drawing/2014/main" id="{43451CC7-4D39-D119-E408-8BEE1F14C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2465" y="4154418"/>
            <a:ext cx="247510" cy="247510"/>
          </a:xfrm>
          <a:prstGeom prst="rect">
            <a:avLst/>
          </a:prstGeom>
        </p:spPr>
      </p:pic>
      <p:pic>
        <p:nvPicPr>
          <p:cNvPr id="16" name="그래픽 15" descr="배지 4 단색으로 채워진">
            <a:extLst>
              <a:ext uri="{FF2B5EF4-FFF2-40B4-BE49-F238E27FC236}">
                <a16:creationId xmlns:a16="http://schemas.microsoft.com/office/drawing/2014/main" id="{1176B2B9-F213-32EC-679A-3F4B3F4D31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9803" y="3695300"/>
            <a:ext cx="247510" cy="247510"/>
          </a:xfrm>
          <a:prstGeom prst="rect">
            <a:avLst/>
          </a:prstGeom>
        </p:spPr>
      </p:pic>
      <p:pic>
        <p:nvPicPr>
          <p:cNvPr id="19" name="그래픽 18" descr="배지 5 단색으로 채워진">
            <a:extLst>
              <a:ext uri="{FF2B5EF4-FFF2-40B4-BE49-F238E27FC236}">
                <a16:creationId xmlns:a16="http://schemas.microsoft.com/office/drawing/2014/main" id="{BAADA7E8-2893-D9FC-1BAC-AC17C50109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9803" y="4125983"/>
            <a:ext cx="247510" cy="247510"/>
          </a:xfrm>
          <a:prstGeom prst="rect">
            <a:avLst/>
          </a:prstGeom>
        </p:spPr>
      </p:pic>
      <p:pic>
        <p:nvPicPr>
          <p:cNvPr id="21" name="그래픽 20" descr="배지 6 단색으로 채워진">
            <a:extLst>
              <a:ext uri="{FF2B5EF4-FFF2-40B4-BE49-F238E27FC236}">
                <a16:creationId xmlns:a16="http://schemas.microsoft.com/office/drawing/2014/main" id="{8616FA54-5B8B-4C02-31C2-80121CE289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66467" y="4487219"/>
            <a:ext cx="247510" cy="247510"/>
          </a:xfrm>
          <a:prstGeom prst="rect">
            <a:avLst/>
          </a:prstGeom>
        </p:spPr>
      </p:pic>
      <p:pic>
        <p:nvPicPr>
          <p:cNvPr id="23" name="그래픽 22" descr="배지 7 단색으로 채워진">
            <a:extLst>
              <a:ext uri="{FF2B5EF4-FFF2-40B4-BE49-F238E27FC236}">
                <a16:creationId xmlns:a16="http://schemas.microsoft.com/office/drawing/2014/main" id="{9B08280F-F39E-789D-36FA-AC1489E392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92333" y="3652143"/>
            <a:ext cx="247510" cy="247510"/>
          </a:xfrm>
          <a:prstGeom prst="rect">
            <a:avLst/>
          </a:prstGeom>
        </p:spPr>
      </p:pic>
      <p:pic>
        <p:nvPicPr>
          <p:cNvPr id="26" name="그래픽 25" descr="배지 8 단색으로 채워진">
            <a:extLst>
              <a:ext uri="{FF2B5EF4-FFF2-40B4-BE49-F238E27FC236}">
                <a16:creationId xmlns:a16="http://schemas.microsoft.com/office/drawing/2014/main" id="{A5ADE7B8-4174-2C12-C0C6-185BD2A378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91089" y="4036379"/>
            <a:ext cx="247510" cy="247510"/>
          </a:xfrm>
          <a:prstGeom prst="rect">
            <a:avLst/>
          </a:prstGeom>
        </p:spPr>
      </p:pic>
      <p:pic>
        <p:nvPicPr>
          <p:cNvPr id="33" name="그래픽 32" descr="배지 9 단색으로 채워진">
            <a:extLst>
              <a:ext uri="{FF2B5EF4-FFF2-40B4-BE49-F238E27FC236}">
                <a16:creationId xmlns:a16="http://schemas.microsoft.com/office/drawing/2014/main" id="{99DA0FC3-7AE2-F6D9-96E3-CBEB560AF5E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390238" y="4443763"/>
            <a:ext cx="247510" cy="247510"/>
          </a:xfrm>
          <a:prstGeom prst="rect">
            <a:avLst/>
          </a:prstGeom>
        </p:spPr>
      </p:pic>
      <p:sp>
        <p:nvSpPr>
          <p:cNvPr id="35" name="제목 1">
            <a:extLst>
              <a:ext uri="{FF2B5EF4-FFF2-40B4-BE49-F238E27FC236}">
                <a16:creationId xmlns:a16="http://schemas.microsoft.com/office/drawing/2014/main" id="{A0BFAB2B-D1AE-89BD-CFFB-AB3CF95C274A}"/>
              </a:ext>
            </a:extLst>
          </p:cNvPr>
          <p:cNvSpPr txBox="1">
            <a:spLocks/>
          </p:cNvSpPr>
          <p:nvPr/>
        </p:nvSpPr>
        <p:spPr>
          <a:xfrm>
            <a:off x="2093994" y="3627093"/>
            <a:ext cx="1195728" cy="409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16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서비스 소개</a:t>
            </a: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311CAB71-88C1-7AAA-1AA1-537E75CE5A77}"/>
              </a:ext>
            </a:extLst>
          </p:cNvPr>
          <p:cNvSpPr txBox="1">
            <a:spLocks/>
          </p:cNvSpPr>
          <p:nvPr/>
        </p:nvSpPr>
        <p:spPr>
          <a:xfrm>
            <a:off x="2093994" y="4012452"/>
            <a:ext cx="2245052" cy="409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16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협업 방식</a:t>
            </a: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F6738610-2055-CDBD-3B21-BF59E30706D4}"/>
              </a:ext>
            </a:extLst>
          </p:cNvPr>
          <p:cNvSpPr txBox="1">
            <a:spLocks/>
          </p:cNvSpPr>
          <p:nvPr/>
        </p:nvSpPr>
        <p:spPr>
          <a:xfrm>
            <a:off x="5324689" y="3580109"/>
            <a:ext cx="2245052" cy="409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FE </a:t>
            </a:r>
            <a:r>
              <a:rPr lang="ko-KR" altLang="en-US" sz="16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구현 사항</a:t>
            </a: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038A5093-AF02-22EC-F106-0B2D38E94802}"/>
              </a:ext>
            </a:extLst>
          </p:cNvPr>
          <p:cNvSpPr txBox="1">
            <a:spLocks/>
          </p:cNvSpPr>
          <p:nvPr/>
        </p:nvSpPr>
        <p:spPr>
          <a:xfrm>
            <a:off x="5325928" y="3964093"/>
            <a:ext cx="2245052" cy="409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16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배포</a:t>
            </a: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9BB78892-37F7-3608-D70B-C3D5F9EA26D7}"/>
              </a:ext>
            </a:extLst>
          </p:cNvPr>
          <p:cNvSpPr txBox="1">
            <a:spLocks/>
          </p:cNvSpPr>
          <p:nvPr/>
        </p:nvSpPr>
        <p:spPr>
          <a:xfrm>
            <a:off x="5318770" y="4362406"/>
            <a:ext cx="2245052" cy="409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16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트러블 슈팅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3790F8C9-3F5F-B768-4C2F-873583E65F50}"/>
              </a:ext>
            </a:extLst>
          </p:cNvPr>
          <p:cNvSpPr txBox="1">
            <a:spLocks/>
          </p:cNvSpPr>
          <p:nvPr/>
        </p:nvSpPr>
        <p:spPr>
          <a:xfrm>
            <a:off x="8938266" y="3526343"/>
            <a:ext cx="2245052" cy="409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BE </a:t>
            </a:r>
            <a:r>
              <a:rPr lang="ko-KR" altLang="en-US" sz="16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구현 사항</a:t>
            </a: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F3111E3F-952E-E563-47E1-7F98152F06B9}"/>
              </a:ext>
            </a:extLst>
          </p:cNvPr>
          <p:cNvSpPr txBox="1">
            <a:spLocks/>
          </p:cNvSpPr>
          <p:nvPr/>
        </p:nvSpPr>
        <p:spPr>
          <a:xfrm>
            <a:off x="8938290" y="3934163"/>
            <a:ext cx="2245052" cy="409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16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배포</a:t>
            </a: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482994C6-3703-417E-0E2C-E7BCA2F69654}"/>
              </a:ext>
            </a:extLst>
          </p:cNvPr>
          <p:cNvSpPr txBox="1">
            <a:spLocks/>
          </p:cNvSpPr>
          <p:nvPr/>
        </p:nvSpPr>
        <p:spPr>
          <a:xfrm>
            <a:off x="8935885" y="4307949"/>
            <a:ext cx="2245052" cy="409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1600" dirty="0">
                <a:solidFill>
                  <a:srgbClr val="4E2106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트러블 슈팅</a:t>
            </a:r>
          </a:p>
        </p:txBody>
      </p:sp>
      <p:pic>
        <p:nvPicPr>
          <p:cNvPr id="3" name="그림 2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215497E3-25C5-326B-BFC9-A5BC8664AF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10" b="50000"/>
          <a:stretch/>
        </p:blipFill>
        <p:spPr>
          <a:xfrm>
            <a:off x="9998943" y="6067545"/>
            <a:ext cx="1497732" cy="6028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6480D4-D608-0002-08EB-1866627CD143}"/>
              </a:ext>
            </a:extLst>
          </p:cNvPr>
          <p:cNvSpPr txBox="1"/>
          <p:nvPr/>
        </p:nvSpPr>
        <p:spPr>
          <a:xfrm>
            <a:off x="8022806" y="3076637"/>
            <a:ext cx="1516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53809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SECTION</a:t>
            </a:r>
            <a:r>
              <a:rPr lang="ko-KR" altLang="en-US" sz="1600" dirty="0">
                <a:solidFill>
                  <a:srgbClr val="853809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</a:t>
            </a:r>
            <a:r>
              <a:rPr lang="en-US" altLang="ko-KR" sz="1600" dirty="0">
                <a:solidFill>
                  <a:srgbClr val="853809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lang="ko-KR" altLang="en-US" sz="1600" dirty="0">
              <a:solidFill>
                <a:srgbClr val="85380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58DA05-CBE2-F914-2C4F-DA7298F223E9}"/>
              </a:ext>
            </a:extLst>
          </p:cNvPr>
          <p:cNvSpPr txBox="1"/>
          <p:nvPr/>
        </p:nvSpPr>
        <p:spPr>
          <a:xfrm>
            <a:off x="1458829" y="3062956"/>
            <a:ext cx="17227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53809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SECTION</a:t>
            </a:r>
            <a:r>
              <a:rPr lang="ko-KR" altLang="en-US" sz="1600" dirty="0">
                <a:solidFill>
                  <a:srgbClr val="853809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</a:t>
            </a:r>
            <a:r>
              <a:rPr lang="en-US" altLang="ko-KR" sz="1600" dirty="0">
                <a:solidFill>
                  <a:srgbClr val="853809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1</a:t>
            </a:r>
            <a:endParaRPr lang="ko-KR" altLang="en-US" sz="1600" dirty="0">
              <a:solidFill>
                <a:srgbClr val="85380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E0FEAF-D8AF-DF75-44B8-31B707B1CEA2}"/>
              </a:ext>
            </a:extLst>
          </p:cNvPr>
          <p:cNvSpPr txBox="1"/>
          <p:nvPr/>
        </p:nvSpPr>
        <p:spPr>
          <a:xfrm>
            <a:off x="4674154" y="3076071"/>
            <a:ext cx="17227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53809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SECTION</a:t>
            </a:r>
            <a:r>
              <a:rPr lang="ko-KR" altLang="en-US" sz="1600" dirty="0">
                <a:solidFill>
                  <a:srgbClr val="853809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</a:t>
            </a:r>
            <a:r>
              <a:rPr lang="en-US" altLang="ko-KR" sz="1600" dirty="0">
                <a:solidFill>
                  <a:srgbClr val="853809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2</a:t>
            </a:r>
            <a:endParaRPr lang="ko-KR" altLang="en-US" sz="1600" dirty="0">
              <a:solidFill>
                <a:srgbClr val="853809"/>
              </a:solidFill>
            </a:endParaRPr>
          </a:p>
        </p:txBody>
      </p:sp>
      <p:pic>
        <p:nvPicPr>
          <p:cNvPr id="59" name="그림 58" descr="양초, 블루, 예술, 디자인이(가) 표시된 사진&#10;&#10;자동 생성된 설명">
            <a:extLst>
              <a:ext uri="{FF2B5EF4-FFF2-40B4-BE49-F238E27FC236}">
                <a16:creationId xmlns:a16="http://schemas.microsoft.com/office/drawing/2014/main" id="{5E3F2BAE-829F-DA1A-25A2-D83B30A0AE23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05" y="1406942"/>
            <a:ext cx="840263" cy="802442"/>
          </a:xfrm>
          <a:prstGeom prst="rect">
            <a:avLst/>
          </a:prstGeom>
        </p:spPr>
      </p:pic>
      <p:pic>
        <p:nvPicPr>
          <p:cNvPr id="60" name="그림 59" descr="레드이(가) 표시된 사진&#10;&#10;중간 신뢰도로 자동 생성된 설명">
            <a:extLst>
              <a:ext uri="{FF2B5EF4-FFF2-40B4-BE49-F238E27FC236}">
                <a16:creationId xmlns:a16="http://schemas.microsoft.com/office/drawing/2014/main" id="{1F746977-A521-AF7C-468B-27F76DC8E3A8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42" y="1484806"/>
            <a:ext cx="731264" cy="731264"/>
          </a:xfrm>
          <a:prstGeom prst="rect">
            <a:avLst/>
          </a:prstGeom>
        </p:spPr>
      </p:pic>
      <p:pic>
        <p:nvPicPr>
          <p:cNvPr id="61" name="그림 60" descr="플라스틱이(가) 표시된 사진&#10;&#10;자동 생성된 설명">
            <a:extLst>
              <a:ext uri="{FF2B5EF4-FFF2-40B4-BE49-F238E27FC236}">
                <a16:creationId xmlns:a16="http://schemas.microsoft.com/office/drawing/2014/main" id="{82A5A5A8-9C69-82C6-63F9-6924B6B2CAA6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11" y="1214377"/>
            <a:ext cx="1199462" cy="1199462"/>
          </a:xfrm>
          <a:prstGeom prst="rect">
            <a:avLst/>
          </a:prstGeom>
        </p:spPr>
      </p:pic>
      <p:pic>
        <p:nvPicPr>
          <p:cNvPr id="62" name="그림 61" descr="플라스틱, 장난감, 이어플러그이(가) 표시된 사진&#10;&#10;자동 생성된 설명">
            <a:extLst>
              <a:ext uri="{FF2B5EF4-FFF2-40B4-BE49-F238E27FC236}">
                <a16:creationId xmlns:a16="http://schemas.microsoft.com/office/drawing/2014/main" id="{363A0D2D-56D2-1CE6-9353-ADEA95C3B538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619" y="1482306"/>
            <a:ext cx="919541" cy="9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4CBB2"/>
            </a:gs>
            <a:gs pos="0">
              <a:srgbClr val="F4CBB2"/>
            </a:gs>
            <a:gs pos="89000">
              <a:srgbClr val="F0EEE9"/>
            </a:gs>
            <a:gs pos="39000">
              <a:srgbClr val="FDF2E9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53D0CD-1572-06B1-E902-EABF916B2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F716AFE0-262A-10A3-EE3E-E8EB8FEEC27B}"/>
              </a:ext>
            </a:extLst>
          </p:cNvPr>
          <p:cNvCxnSpPr>
            <a:cxnSpLocks/>
          </p:cNvCxnSpPr>
          <p:nvPr/>
        </p:nvCxnSpPr>
        <p:spPr>
          <a:xfrm flipH="1">
            <a:off x="4483735" y="4545201"/>
            <a:ext cx="685388" cy="655137"/>
          </a:xfrm>
          <a:prstGeom prst="line">
            <a:avLst/>
          </a:prstGeom>
          <a:ln w="50800">
            <a:solidFill>
              <a:srgbClr val="C3936B">
                <a:alpha val="39000"/>
              </a:srgb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CE7F3275-0370-10BC-6B4C-511B64BF45E1}"/>
              </a:ext>
            </a:extLst>
          </p:cNvPr>
          <p:cNvCxnSpPr>
            <a:cxnSpLocks/>
          </p:cNvCxnSpPr>
          <p:nvPr/>
        </p:nvCxnSpPr>
        <p:spPr>
          <a:xfrm flipH="1" flipV="1">
            <a:off x="4579245" y="3034184"/>
            <a:ext cx="589878" cy="823287"/>
          </a:xfrm>
          <a:prstGeom prst="line">
            <a:avLst/>
          </a:prstGeom>
          <a:ln w="50800">
            <a:solidFill>
              <a:srgbClr val="C3936B">
                <a:alpha val="39000"/>
              </a:srgb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09F7B548-1F6B-48B5-2D58-110F845D67EC}"/>
              </a:ext>
            </a:extLst>
          </p:cNvPr>
          <p:cNvCxnSpPr>
            <a:cxnSpLocks/>
          </p:cNvCxnSpPr>
          <p:nvPr/>
        </p:nvCxnSpPr>
        <p:spPr>
          <a:xfrm flipV="1">
            <a:off x="6941002" y="2967877"/>
            <a:ext cx="589878" cy="823287"/>
          </a:xfrm>
          <a:prstGeom prst="line">
            <a:avLst/>
          </a:prstGeom>
          <a:ln w="50800">
            <a:solidFill>
              <a:srgbClr val="C3936B">
                <a:alpha val="39000"/>
              </a:srgb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FCD2D4F3-3D43-6B39-4B97-EC3CA403C34C}"/>
              </a:ext>
            </a:extLst>
          </p:cNvPr>
          <p:cNvCxnSpPr>
            <a:cxnSpLocks/>
          </p:cNvCxnSpPr>
          <p:nvPr/>
        </p:nvCxnSpPr>
        <p:spPr>
          <a:xfrm>
            <a:off x="6823749" y="4477681"/>
            <a:ext cx="685388" cy="655137"/>
          </a:xfrm>
          <a:prstGeom prst="line">
            <a:avLst/>
          </a:prstGeom>
          <a:ln w="50800">
            <a:solidFill>
              <a:srgbClr val="C3936B">
                <a:alpha val="39000"/>
              </a:srgb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E9D9550E-B96A-C63A-0ACD-81D8E8810CEC}"/>
              </a:ext>
            </a:extLst>
          </p:cNvPr>
          <p:cNvCxnSpPr>
            <a:cxnSpLocks/>
          </p:cNvCxnSpPr>
          <p:nvPr/>
        </p:nvCxnSpPr>
        <p:spPr>
          <a:xfrm flipH="1">
            <a:off x="7491359" y="5133856"/>
            <a:ext cx="733100" cy="0"/>
          </a:xfrm>
          <a:prstGeom prst="line">
            <a:avLst/>
          </a:prstGeom>
          <a:ln w="50800">
            <a:solidFill>
              <a:srgbClr val="C3936B">
                <a:alpha val="39000"/>
              </a:srgb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그림 96">
            <a:extLst>
              <a:ext uri="{FF2B5EF4-FFF2-40B4-BE49-F238E27FC236}">
                <a16:creationId xmlns:a16="http://schemas.microsoft.com/office/drawing/2014/main" id="{DD6694A5-2818-4500-0D8C-DB08E883DB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880" t="14996" r="28260" b="10885"/>
          <a:stretch/>
        </p:blipFill>
        <p:spPr>
          <a:xfrm>
            <a:off x="5003934" y="2346454"/>
            <a:ext cx="2777603" cy="4305872"/>
          </a:xfrm>
          <a:prstGeom prst="rect">
            <a:avLst/>
          </a:prstGeom>
        </p:spPr>
      </p:pic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727D88A8-90C2-EBD2-6074-9D192B2D56CA}"/>
              </a:ext>
            </a:extLst>
          </p:cNvPr>
          <p:cNvSpPr/>
          <p:nvPr/>
        </p:nvSpPr>
        <p:spPr>
          <a:xfrm>
            <a:off x="8097909" y="4248096"/>
            <a:ext cx="2777604" cy="1965091"/>
          </a:xfrm>
          <a:prstGeom prst="roundRect">
            <a:avLst>
              <a:gd name="adj" fmla="val 7544"/>
            </a:avLst>
          </a:prstGeom>
          <a:solidFill>
            <a:srgbClr val="F6F3F0"/>
          </a:solidFill>
          <a:ln w="47625" cap="flat" cmpd="sng">
            <a:solidFill>
              <a:srgbClr val="B66634">
                <a:alpha val="61000"/>
              </a:srgbClr>
            </a:solidFill>
            <a:prstDash val="solid"/>
            <a:miter lim="800000"/>
          </a:ln>
          <a:effectLst>
            <a:outerShdw blurRad="381000" dir="4380000" sx="107000" sy="107000" algn="ctr" rotWithShape="0">
              <a:srgbClr val="94643C">
                <a:alpha val="1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68B2CC7B-4132-1B2B-9B24-814C6BCEACE2}"/>
              </a:ext>
            </a:extLst>
          </p:cNvPr>
          <p:cNvCxnSpPr>
            <a:cxnSpLocks/>
          </p:cNvCxnSpPr>
          <p:nvPr/>
        </p:nvCxnSpPr>
        <p:spPr>
          <a:xfrm flipH="1">
            <a:off x="3857720" y="3030012"/>
            <a:ext cx="733100" cy="0"/>
          </a:xfrm>
          <a:prstGeom prst="line">
            <a:avLst/>
          </a:prstGeom>
          <a:ln w="50800">
            <a:solidFill>
              <a:srgbClr val="C3936B">
                <a:alpha val="39000"/>
              </a:srgb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DFD9261D-DC63-5619-9A06-62CF00CE56A6}"/>
              </a:ext>
            </a:extLst>
          </p:cNvPr>
          <p:cNvCxnSpPr>
            <a:cxnSpLocks/>
          </p:cNvCxnSpPr>
          <p:nvPr/>
        </p:nvCxnSpPr>
        <p:spPr>
          <a:xfrm flipH="1">
            <a:off x="3797105" y="5201381"/>
            <a:ext cx="733100" cy="0"/>
          </a:xfrm>
          <a:prstGeom prst="line">
            <a:avLst/>
          </a:prstGeom>
          <a:ln w="50800">
            <a:solidFill>
              <a:srgbClr val="C3936B">
                <a:alpha val="39000"/>
              </a:srgb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FFF905DD-ED8C-58C7-20DC-A4C2BDE3D755}"/>
              </a:ext>
            </a:extLst>
          </p:cNvPr>
          <p:cNvCxnSpPr>
            <a:cxnSpLocks/>
          </p:cNvCxnSpPr>
          <p:nvPr/>
        </p:nvCxnSpPr>
        <p:spPr>
          <a:xfrm flipH="1">
            <a:off x="7474015" y="3029385"/>
            <a:ext cx="733100" cy="0"/>
          </a:xfrm>
          <a:prstGeom prst="line">
            <a:avLst/>
          </a:prstGeom>
          <a:ln w="50800">
            <a:solidFill>
              <a:srgbClr val="C3936B">
                <a:alpha val="39000"/>
              </a:srgb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8450D273-1224-9DB2-AC46-FBAA35CE86B2}"/>
              </a:ext>
            </a:extLst>
          </p:cNvPr>
          <p:cNvGrpSpPr/>
          <p:nvPr/>
        </p:nvGrpSpPr>
        <p:grpSpPr>
          <a:xfrm>
            <a:off x="10010153" y="1174600"/>
            <a:ext cx="1586011" cy="1586012"/>
            <a:chOff x="1329770" y="3806351"/>
            <a:chExt cx="2614546" cy="2614548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1D0EB86-DB75-9253-628C-05E5C6465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9770" y="3806353"/>
              <a:ext cx="2614546" cy="2614546"/>
            </a:xfrm>
            <a:prstGeom prst="ellipse">
              <a:avLst/>
            </a:prstGeom>
            <a:solidFill>
              <a:srgbClr val="FDF2E9"/>
            </a:solidFill>
            <a:ln>
              <a:noFill/>
            </a:ln>
            <a:effectLst>
              <a:outerShdw blurRad="215900" dist="279400" dir="2700000" sx="98000" sy="98000" algn="tl" rotWithShape="0">
                <a:schemeClr val="accent2">
                  <a:lumMod val="50000"/>
                  <a:alpha val="1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D4C2E27-DF30-4AA6-1955-2D1BA9F42E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9770" y="3806351"/>
              <a:ext cx="2614546" cy="2614546"/>
            </a:xfrm>
            <a:prstGeom prst="ellipse">
              <a:avLst/>
            </a:prstGeom>
            <a:solidFill>
              <a:srgbClr val="FDF2E9"/>
            </a:solidFill>
            <a:ln>
              <a:noFill/>
            </a:ln>
            <a:effectLst>
              <a:outerShdw blurRad="368300" dist="38100" dir="13680000" sx="104000" sy="104000" algn="r" rotWithShape="0">
                <a:schemeClr val="bg1">
                  <a:alpha val="59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56E264CC-2FBD-DE42-09A1-6CC0D3A1EF7A}"/>
              </a:ext>
            </a:extLst>
          </p:cNvPr>
          <p:cNvSpPr/>
          <p:nvPr/>
        </p:nvSpPr>
        <p:spPr>
          <a:xfrm>
            <a:off x="1265311" y="2047467"/>
            <a:ext cx="2777604" cy="1965091"/>
          </a:xfrm>
          <a:prstGeom prst="roundRect">
            <a:avLst>
              <a:gd name="adj" fmla="val 7544"/>
            </a:avLst>
          </a:prstGeom>
          <a:solidFill>
            <a:srgbClr val="F6F3F0"/>
          </a:solidFill>
          <a:ln w="47625" cap="flat" cmpd="sng">
            <a:solidFill>
              <a:srgbClr val="B66634">
                <a:alpha val="61000"/>
              </a:srgbClr>
            </a:solidFill>
            <a:prstDash val="solid"/>
            <a:miter lim="800000"/>
          </a:ln>
          <a:effectLst>
            <a:outerShdw blurRad="381000" dir="4380000" sx="107000" sy="107000" algn="ctr" rotWithShape="0">
              <a:srgbClr val="94643C">
                <a:alpha val="1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9B773F55-FE89-9F81-AC21-3CC7F145EE14}"/>
              </a:ext>
            </a:extLst>
          </p:cNvPr>
          <p:cNvSpPr/>
          <p:nvPr/>
        </p:nvSpPr>
        <p:spPr>
          <a:xfrm>
            <a:off x="1243764" y="4246171"/>
            <a:ext cx="2777604" cy="1965091"/>
          </a:xfrm>
          <a:prstGeom prst="roundRect">
            <a:avLst>
              <a:gd name="adj" fmla="val 7544"/>
            </a:avLst>
          </a:prstGeom>
          <a:solidFill>
            <a:srgbClr val="F6F3F0"/>
          </a:solidFill>
          <a:ln w="47625" cap="flat" cmpd="sng">
            <a:solidFill>
              <a:srgbClr val="B66634">
                <a:alpha val="61000"/>
              </a:srgbClr>
            </a:solidFill>
            <a:prstDash val="solid"/>
            <a:miter lim="800000"/>
          </a:ln>
          <a:effectLst>
            <a:outerShdw blurRad="381000" dir="4380000" sx="107000" sy="107000" algn="ctr" rotWithShape="0">
              <a:srgbClr val="94643C">
                <a:alpha val="1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3CF00630-9C58-4DCE-E93C-D53ED71AA8F6}"/>
              </a:ext>
            </a:extLst>
          </p:cNvPr>
          <p:cNvSpPr/>
          <p:nvPr/>
        </p:nvSpPr>
        <p:spPr>
          <a:xfrm>
            <a:off x="8095047" y="2017541"/>
            <a:ext cx="2777604" cy="1965091"/>
          </a:xfrm>
          <a:prstGeom prst="roundRect">
            <a:avLst>
              <a:gd name="adj" fmla="val 7544"/>
            </a:avLst>
          </a:prstGeom>
          <a:solidFill>
            <a:srgbClr val="F6F3F0"/>
          </a:solidFill>
          <a:ln w="47625" cap="flat" cmpd="sng">
            <a:solidFill>
              <a:srgbClr val="B66634">
                <a:alpha val="61000"/>
              </a:srgbClr>
            </a:solidFill>
            <a:prstDash val="solid"/>
            <a:miter lim="800000"/>
          </a:ln>
          <a:effectLst>
            <a:outerShdw blurRad="381000" dir="4380000" sx="107000" sy="107000" algn="ctr" rotWithShape="0">
              <a:srgbClr val="94643C">
                <a:alpha val="1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6D3B3BD-ECB5-E66C-F6AF-5C651C5E629C}"/>
              </a:ext>
            </a:extLst>
          </p:cNvPr>
          <p:cNvSpPr txBox="1"/>
          <p:nvPr/>
        </p:nvSpPr>
        <p:spPr>
          <a:xfrm>
            <a:off x="7009050" y="2252880"/>
            <a:ext cx="3742690" cy="364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err="1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아코폴리오</a:t>
            </a:r>
            <a:endParaRPr lang="en-US" altLang="ko-KR" sz="1600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EC8221E-4ADA-24D6-9A8E-10A9439D840C}"/>
              </a:ext>
            </a:extLst>
          </p:cNvPr>
          <p:cNvSpPr txBox="1"/>
          <p:nvPr/>
        </p:nvSpPr>
        <p:spPr>
          <a:xfrm>
            <a:off x="8318097" y="4478720"/>
            <a:ext cx="4154537" cy="364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학사일정 간편 확인</a:t>
            </a:r>
            <a:endParaRPr lang="en-US" altLang="ko-KR" sz="1600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38079F-877D-9EF2-CD04-EED17DCC8A4D}"/>
              </a:ext>
            </a:extLst>
          </p:cNvPr>
          <p:cNvSpPr txBox="1"/>
          <p:nvPr/>
        </p:nvSpPr>
        <p:spPr>
          <a:xfrm>
            <a:off x="695325" y="4485244"/>
            <a:ext cx="2441582" cy="364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상호 성장</a:t>
            </a:r>
            <a:endParaRPr lang="en-US" altLang="ko-KR" sz="1600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92ACBF-D425-0B2B-6836-4BDEFCF58DEE}"/>
              </a:ext>
            </a:extLst>
          </p:cNvPr>
          <p:cNvSpPr txBox="1"/>
          <p:nvPr/>
        </p:nvSpPr>
        <p:spPr>
          <a:xfrm>
            <a:off x="8371069" y="2690141"/>
            <a:ext cx="2127087" cy="1105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나만의 성장 스토리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꾸준히 자신의 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활동 기록</a:t>
            </a:r>
            <a:r>
              <a:rPr lang="en-US" altLang="ko-KR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, </a:t>
            </a: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체계적 관리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목표 설정 성취하는 습관</a:t>
            </a:r>
            <a:endParaRPr lang="ko-KR" altLang="en-US" sz="1400" dirty="0">
              <a:solidFill>
                <a:srgbClr val="5F4F2F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9569058-0FB8-02D4-B90A-9DA9E891F682}"/>
              </a:ext>
            </a:extLst>
          </p:cNvPr>
          <p:cNvSpPr txBox="1"/>
          <p:nvPr/>
        </p:nvSpPr>
        <p:spPr>
          <a:xfrm>
            <a:off x="1489515" y="2700309"/>
            <a:ext cx="3882126" cy="1106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목표 공유 및 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응원으로</a:t>
            </a:r>
            <a:r>
              <a:rPr lang="en-US" altLang="ko-KR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 </a:t>
            </a: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동기부여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협력적 학습 환경 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조성 기여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824988-812B-B5EF-3ED5-867FD3741CDC}"/>
              </a:ext>
            </a:extLst>
          </p:cNvPr>
          <p:cNvSpPr txBox="1"/>
          <p:nvPr/>
        </p:nvSpPr>
        <p:spPr>
          <a:xfrm>
            <a:off x="1481262" y="4901476"/>
            <a:ext cx="3394371" cy="1106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총 </a:t>
            </a:r>
            <a:r>
              <a:rPr lang="en-US" altLang="ko-KR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4</a:t>
            </a: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가지의 퀘스트 수행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사용자의 일상적 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참여 유도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자연스러운 성취감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CCF1DCD-D031-8657-CB6B-FF21BC7BAF51}"/>
              </a:ext>
            </a:extLst>
          </p:cNvPr>
          <p:cNvSpPr txBox="1"/>
          <p:nvPr/>
        </p:nvSpPr>
        <p:spPr>
          <a:xfrm>
            <a:off x="3996892" y="1178326"/>
            <a:ext cx="44759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903A14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동국대학교 학생을 위한 데일리 포트폴리오</a:t>
            </a:r>
            <a:endParaRPr lang="en-US" altLang="ko-KR" sz="2000" dirty="0">
              <a:solidFill>
                <a:srgbClr val="903A14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03A14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성장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03A14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아카이빙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03A14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서비스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03A14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 descr="로고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DB1681ED-87FE-19E0-8146-69681E75E6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prstClr val="black"/>
              <a:srgbClr val="C3936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452" y="3606956"/>
            <a:ext cx="695548" cy="695548"/>
          </a:xfrm>
          <a:prstGeom prst="rect">
            <a:avLst/>
          </a:prstGeom>
        </p:spPr>
      </p:pic>
      <p:pic>
        <p:nvPicPr>
          <p:cNvPr id="91" name="그림 90" descr="손이(가) 표시된 사진&#10;&#10;자동 생성된 설명">
            <a:extLst>
              <a:ext uri="{FF2B5EF4-FFF2-40B4-BE49-F238E27FC236}">
                <a16:creationId xmlns:a16="http://schemas.microsoft.com/office/drawing/2014/main" id="{7E9DABA5-7D39-5DFF-2B26-ACA611EE24A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20" y="4826655"/>
            <a:ext cx="1184345" cy="1184345"/>
          </a:xfrm>
          <a:prstGeom prst="rect">
            <a:avLst/>
          </a:prstGeom>
        </p:spPr>
      </p:pic>
      <p:pic>
        <p:nvPicPr>
          <p:cNvPr id="35" name="그림 34" descr="만화 영화, 피규어, 봉제 인형, 동물 피규어이(가) 표시된 사진&#10;&#10;자동 생성된 설명">
            <a:extLst>
              <a:ext uri="{FF2B5EF4-FFF2-40B4-BE49-F238E27FC236}">
                <a16:creationId xmlns:a16="http://schemas.microsoft.com/office/drawing/2014/main" id="{2457326A-47D4-9E53-B324-203FCCF6A61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571" r="64924"/>
          <a:stretch/>
        </p:blipFill>
        <p:spPr>
          <a:xfrm flipH="1">
            <a:off x="3116565" y="2833638"/>
            <a:ext cx="661071" cy="904303"/>
          </a:xfrm>
          <a:prstGeom prst="rect">
            <a:avLst/>
          </a:prstGeom>
        </p:spPr>
      </p:pic>
      <p:pic>
        <p:nvPicPr>
          <p:cNvPr id="92" name="그림 91" descr="플라스틱, 블루, 디자인이(가) 표시된 사진&#10;&#10;자동 생성된 설명">
            <a:extLst>
              <a:ext uri="{FF2B5EF4-FFF2-40B4-BE49-F238E27FC236}">
                <a16:creationId xmlns:a16="http://schemas.microsoft.com/office/drawing/2014/main" id="{DBD5D700-123E-2113-2A9A-C5D91AA5B21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710" y="2815929"/>
            <a:ext cx="968561" cy="968561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95B2B34B-47AE-69F1-C8BE-2DA18B2922E9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서비스 소개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2259A0-5C7A-1023-3794-7569B273A67A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9B1001-EDE3-5E5D-39CE-C378517A4168}"/>
              </a:ext>
            </a:extLst>
          </p:cNvPr>
          <p:cNvSpPr txBox="1"/>
          <p:nvPr/>
        </p:nvSpPr>
        <p:spPr>
          <a:xfrm>
            <a:off x="1367434" y="2308937"/>
            <a:ext cx="2441582" cy="364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err="1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아코</a:t>
            </a:r>
            <a:r>
              <a:rPr lang="ko-KR" altLang="en-US" sz="1600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 자국 및 캐릭터 성장</a:t>
            </a:r>
            <a:endParaRPr lang="en-US" altLang="ko-KR" sz="1600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</p:txBody>
      </p:sp>
      <p:pic>
        <p:nvPicPr>
          <p:cNvPr id="5122" name="Picture 2" descr="캘린더 3d 사진 | Freepik">
            <a:extLst>
              <a:ext uri="{FF2B5EF4-FFF2-40B4-BE49-F238E27FC236}">
                <a16:creationId xmlns:a16="http://schemas.microsoft.com/office/drawing/2014/main" id="{8AE42629-97FB-32AE-26F8-D23862862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13" y="5017268"/>
            <a:ext cx="1256885" cy="11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제목 1">
            <a:extLst>
              <a:ext uri="{FF2B5EF4-FFF2-40B4-BE49-F238E27FC236}">
                <a16:creationId xmlns:a16="http://schemas.microsoft.com/office/drawing/2014/main" id="{69D572A4-A9C1-35E5-7EAD-9D1525E9CAD3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rgbClr val="E09862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rgbClr val="E09862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BE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E0050888-9AF9-06CD-49B5-5758CACA8F53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5" name="타원 164">
            <a:extLst>
              <a:ext uri="{FF2B5EF4-FFF2-40B4-BE49-F238E27FC236}">
                <a16:creationId xmlns:a16="http://schemas.microsoft.com/office/drawing/2014/main" id="{EC3A960F-B86C-1FC9-A67A-D5A8710FABCA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5D070DD-C1EB-4DFC-E017-CB6F57C0DA0D}"/>
              </a:ext>
            </a:extLst>
          </p:cNvPr>
          <p:cNvSpPr txBox="1"/>
          <p:nvPr/>
        </p:nvSpPr>
        <p:spPr>
          <a:xfrm>
            <a:off x="8315114" y="4867941"/>
            <a:ext cx="2127087" cy="1106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외부 페이지로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이동하지 않고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아코밍</a:t>
            </a: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 내에서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Pretendard SemiBold" panose="02000703000000020004" pitchFamily="50" charset="-127"/>
              </a:rPr>
              <a:t>편리하게 학사일정 확인</a:t>
            </a:r>
            <a:endParaRPr lang="en-US" altLang="ko-KR" sz="1400" dirty="0">
              <a:solidFill>
                <a:srgbClr val="5F4F2F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784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1BFA1"/>
            </a:gs>
            <a:gs pos="46000">
              <a:srgbClr val="FAE8D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42A260-C9E8-4F83-68A3-C646B3D24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DBF65C0-39A1-F97C-8723-5A159501FCC3}"/>
              </a:ext>
            </a:extLst>
          </p:cNvPr>
          <p:cNvSpPr txBox="1"/>
          <p:nvPr/>
        </p:nvSpPr>
        <p:spPr>
          <a:xfrm>
            <a:off x="1498041" y="2169152"/>
            <a:ext cx="1924696" cy="40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PR </a:t>
            </a:r>
            <a:r>
              <a:rPr lang="ko-KR" altLang="en-US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템플릿</a:t>
            </a:r>
            <a:endParaRPr lang="en-US" altLang="ko-KR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04B1D8F-210F-3C22-E7F2-CAFBD222FC70}"/>
              </a:ext>
            </a:extLst>
          </p:cNvPr>
          <p:cNvSpPr>
            <a:spLocks noChangeAspect="1"/>
          </p:cNvSpPr>
          <p:nvPr/>
        </p:nvSpPr>
        <p:spPr>
          <a:xfrm>
            <a:off x="6536890" y="2243930"/>
            <a:ext cx="265190" cy="265190"/>
          </a:xfrm>
          <a:prstGeom prst="ellipse">
            <a:avLst/>
          </a:prstGeom>
          <a:gradFill>
            <a:gsLst>
              <a:gs pos="0">
                <a:schemeClr val="tx2">
                  <a:lumMod val="10000"/>
                  <a:lumOff val="90000"/>
                </a:schemeClr>
              </a:gs>
              <a:gs pos="51000">
                <a:srgbClr val="F07930"/>
              </a:gs>
            </a:gsLst>
            <a:path path="circle">
              <a:fillToRect l="100000" t="100000"/>
            </a:path>
          </a:gra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92534"/>
                      <a:gd name="connsiteY0" fmla="*/ 1296267 h 2592534"/>
                      <a:gd name="connsiteX1" fmla="*/ 1296267 w 2592534"/>
                      <a:gd name="connsiteY1" fmla="*/ 0 h 2592534"/>
                      <a:gd name="connsiteX2" fmla="*/ 2592534 w 2592534"/>
                      <a:gd name="connsiteY2" fmla="*/ 1296267 h 2592534"/>
                      <a:gd name="connsiteX3" fmla="*/ 1296267 w 2592534"/>
                      <a:gd name="connsiteY3" fmla="*/ 2592534 h 2592534"/>
                      <a:gd name="connsiteX4" fmla="*/ 0 w 2592534"/>
                      <a:gd name="connsiteY4" fmla="*/ 1296267 h 2592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92534" h="2592534" extrusionOk="0">
                        <a:moveTo>
                          <a:pt x="0" y="1296267"/>
                        </a:moveTo>
                        <a:cubicBezTo>
                          <a:pt x="-74573" y="534361"/>
                          <a:pt x="379570" y="75359"/>
                          <a:pt x="1296267" y="0"/>
                        </a:cubicBezTo>
                        <a:cubicBezTo>
                          <a:pt x="2178190" y="34950"/>
                          <a:pt x="2535659" y="582167"/>
                          <a:pt x="2592534" y="1296267"/>
                        </a:cubicBezTo>
                        <a:cubicBezTo>
                          <a:pt x="2441888" y="2159289"/>
                          <a:pt x="1975330" y="2796186"/>
                          <a:pt x="1296267" y="2592534"/>
                        </a:cubicBezTo>
                        <a:cubicBezTo>
                          <a:pt x="429503" y="2509997"/>
                          <a:pt x="59116" y="2040421"/>
                          <a:pt x="0" y="12962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6FBBB-24B9-1AC7-780B-D7F8595A7BE4}"/>
              </a:ext>
            </a:extLst>
          </p:cNvPr>
          <p:cNvSpPr txBox="1"/>
          <p:nvPr/>
        </p:nvSpPr>
        <p:spPr>
          <a:xfrm>
            <a:off x="6903295" y="2178938"/>
            <a:ext cx="437257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PMI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3BD549-52C9-2B8D-0D20-CC012E59E225}"/>
              </a:ext>
            </a:extLst>
          </p:cNvPr>
          <p:cNvSpPr>
            <a:spLocks noChangeAspect="1"/>
          </p:cNvSpPr>
          <p:nvPr/>
        </p:nvSpPr>
        <p:spPr>
          <a:xfrm>
            <a:off x="1131636" y="4252160"/>
            <a:ext cx="265190" cy="265190"/>
          </a:xfrm>
          <a:prstGeom prst="ellipse">
            <a:avLst/>
          </a:prstGeom>
          <a:gradFill>
            <a:gsLst>
              <a:gs pos="0">
                <a:schemeClr val="tx2">
                  <a:lumMod val="10000"/>
                  <a:lumOff val="90000"/>
                </a:schemeClr>
              </a:gs>
              <a:gs pos="51000">
                <a:srgbClr val="F07930"/>
              </a:gs>
            </a:gsLst>
            <a:path path="circle">
              <a:fillToRect l="100000" t="100000"/>
            </a:path>
          </a:gra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92534"/>
                      <a:gd name="connsiteY0" fmla="*/ 1296267 h 2592534"/>
                      <a:gd name="connsiteX1" fmla="*/ 1296267 w 2592534"/>
                      <a:gd name="connsiteY1" fmla="*/ 0 h 2592534"/>
                      <a:gd name="connsiteX2" fmla="*/ 2592534 w 2592534"/>
                      <a:gd name="connsiteY2" fmla="*/ 1296267 h 2592534"/>
                      <a:gd name="connsiteX3" fmla="*/ 1296267 w 2592534"/>
                      <a:gd name="connsiteY3" fmla="*/ 2592534 h 2592534"/>
                      <a:gd name="connsiteX4" fmla="*/ 0 w 2592534"/>
                      <a:gd name="connsiteY4" fmla="*/ 1296267 h 2592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92534" h="2592534" extrusionOk="0">
                        <a:moveTo>
                          <a:pt x="0" y="1296267"/>
                        </a:moveTo>
                        <a:cubicBezTo>
                          <a:pt x="-74573" y="534361"/>
                          <a:pt x="379570" y="75359"/>
                          <a:pt x="1296267" y="0"/>
                        </a:cubicBezTo>
                        <a:cubicBezTo>
                          <a:pt x="2178190" y="34950"/>
                          <a:pt x="2535659" y="582167"/>
                          <a:pt x="2592534" y="1296267"/>
                        </a:cubicBezTo>
                        <a:cubicBezTo>
                          <a:pt x="2441888" y="2159289"/>
                          <a:pt x="1975330" y="2796186"/>
                          <a:pt x="1296267" y="2592534"/>
                        </a:cubicBezTo>
                        <a:cubicBezTo>
                          <a:pt x="429503" y="2509997"/>
                          <a:pt x="59116" y="2040421"/>
                          <a:pt x="0" y="12962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A7C00-2C50-7C51-D8F3-8E89361CA9AF}"/>
              </a:ext>
            </a:extLst>
          </p:cNvPr>
          <p:cNvSpPr txBox="1"/>
          <p:nvPr/>
        </p:nvSpPr>
        <p:spPr>
          <a:xfrm>
            <a:off x="1498041" y="4187168"/>
            <a:ext cx="437257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이슈 템플릿</a:t>
            </a:r>
            <a:endParaRPr lang="en-US" altLang="ko-KR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A0F7406-0B68-9535-4F84-D0621EEA6301}"/>
              </a:ext>
            </a:extLst>
          </p:cNvPr>
          <p:cNvSpPr>
            <a:spLocks noChangeAspect="1"/>
          </p:cNvSpPr>
          <p:nvPr/>
        </p:nvSpPr>
        <p:spPr>
          <a:xfrm>
            <a:off x="6773009" y="4221364"/>
            <a:ext cx="265190" cy="265190"/>
          </a:xfrm>
          <a:prstGeom prst="ellipse">
            <a:avLst/>
          </a:prstGeom>
          <a:gradFill>
            <a:gsLst>
              <a:gs pos="0">
                <a:schemeClr val="tx2">
                  <a:lumMod val="10000"/>
                  <a:lumOff val="90000"/>
                </a:schemeClr>
              </a:gs>
              <a:gs pos="51000">
                <a:srgbClr val="F07930"/>
              </a:gs>
            </a:gsLst>
            <a:path path="circle">
              <a:fillToRect l="100000" t="100000"/>
            </a:path>
          </a:gra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92534"/>
                      <a:gd name="connsiteY0" fmla="*/ 1296267 h 2592534"/>
                      <a:gd name="connsiteX1" fmla="*/ 1296267 w 2592534"/>
                      <a:gd name="connsiteY1" fmla="*/ 0 h 2592534"/>
                      <a:gd name="connsiteX2" fmla="*/ 2592534 w 2592534"/>
                      <a:gd name="connsiteY2" fmla="*/ 1296267 h 2592534"/>
                      <a:gd name="connsiteX3" fmla="*/ 1296267 w 2592534"/>
                      <a:gd name="connsiteY3" fmla="*/ 2592534 h 2592534"/>
                      <a:gd name="connsiteX4" fmla="*/ 0 w 2592534"/>
                      <a:gd name="connsiteY4" fmla="*/ 1296267 h 2592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92534" h="2592534" extrusionOk="0">
                        <a:moveTo>
                          <a:pt x="0" y="1296267"/>
                        </a:moveTo>
                        <a:cubicBezTo>
                          <a:pt x="-74573" y="534361"/>
                          <a:pt x="379570" y="75359"/>
                          <a:pt x="1296267" y="0"/>
                        </a:cubicBezTo>
                        <a:cubicBezTo>
                          <a:pt x="2178190" y="34950"/>
                          <a:pt x="2535659" y="582167"/>
                          <a:pt x="2592534" y="1296267"/>
                        </a:cubicBezTo>
                        <a:cubicBezTo>
                          <a:pt x="2441888" y="2159289"/>
                          <a:pt x="1975330" y="2796186"/>
                          <a:pt x="1296267" y="2592534"/>
                        </a:cubicBezTo>
                        <a:cubicBezTo>
                          <a:pt x="429503" y="2509997"/>
                          <a:pt x="59116" y="2040421"/>
                          <a:pt x="0" y="12962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98FBE1-32C7-2A5A-EFDD-F51C6C1E8777}"/>
              </a:ext>
            </a:extLst>
          </p:cNvPr>
          <p:cNvSpPr txBox="1"/>
          <p:nvPr/>
        </p:nvSpPr>
        <p:spPr>
          <a:xfrm>
            <a:off x="7139414" y="4156372"/>
            <a:ext cx="437257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dirty="0">
                <a:solidFill>
                  <a:srgbClr val="5F4F2F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스프린트</a:t>
            </a:r>
            <a:endParaRPr lang="en-US" altLang="ko-KR" dirty="0">
              <a:solidFill>
                <a:srgbClr val="5F4F2F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71EC6D2-8E5D-21C6-6F5E-80F733742D46}"/>
              </a:ext>
            </a:extLst>
          </p:cNvPr>
          <p:cNvSpPr>
            <a:spLocks noChangeAspect="1"/>
          </p:cNvSpPr>
          <p:nvPr/>
        </p:nvSpPr>
        <p:spPr>
          <a:xfrm>
            <a:off x="1131636" y="2248054"/>
            <a:ext cx="265190" cy="265190"/>
          </a:xfrm>
          <a:prstGeom prst="ellipse">
            <a:avLst/>
          </a:prstGeom>
          <a:gradFill>
            <a:gsLst>
              <a:gs pos="0">
                <a:schemeClr val="tx2">
                  <a:lumMod val="10000"/>
                  <a:lumOff val="90000"/>
                </a:schemeClr>
              </a:gs>
              <a:gs pos="51000">
                <a:srgbClr val="F07930"/>
              </a:gs>
            </a:gsLst>
            <a:path path="circle">
              <a:fillToRect l="100000" t="100000"/>
            </a:path>
          </a:gra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92534"/>
                      <a:gd name="connsiteY0" fmla="*/ 1296267 h 2592534"/>
                      <a:gd name="connsiteX1" fmla="*/ 1296267 w 2592534"/>
                      <a:gd name="connsiteY1" fmla="*/ 0 h 2592534"/>
                      <a:gd name="connsiteX2" fmla="*/ 2592534 w 2592534"/>
                      <a:gd name="connsiteY2" fmla="*/ 1296267 h 2592534"/>
                      <a:gd name="connsiteX3" fmla="*/ 1296267 w 2592534"/>
                      <a:gd name="connsiteY3" fmla="*/ 2592534 h 2592534"/>
                      <a:gd name="connsiteX4" fmla="*/ 0 w 2592534"/>
                      <a:gd name="connsiteY4" fmla="*/ 1296267 h 2592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92534" h="2592534" extrusionOk="0">
                        <a:moveTo>
                          <a:pt x="0" y="1296267"/>
                        </a:moveTo>
                        <a:cubicBezTo>
                          <a:pt x="-74573" y="534361"/>
                          <a:pt x="379570" y="75359"/>
                          <a:pt x="1296267" y="0"/>
                        </a:cubicBezTo>
                        <a:cubicBezTo>
                          <a:pt x="2178190" y="34950"/>
                          <a:pt x="2535659" y="582167"/>
                          <a:pt x="2592534" y="1296267"/>
                        </a:cubicBezTo>
                        <a:cubicBezTo>
                          <a:pt x="2441888" y="2159289"/>
                          <a:pt x="1975330" y="2796186"/>
                          <a:pt x="1296267" y="2592534"/>
                        </a:cubicBezTo>
                        <a:cubicBezTo>
                          <a:pt x="429503" y="2509997"/>
                          <a:pt x="59116" y="2040421"/>
                          <a:pt x="0" y="12962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205582-99CB-EC72-E29A-590EAB0FB343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협업 방식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F1A680-0095-3480-640F-0A8B2D1D0BEE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EC8AB5-0545-810A-8C30-4D9CF33E1C19}"/>
              </a:ext>
            </a:extLst>
          </p:cNvPr>
          <p:cNvSpPr txBox="1"/>
          <p:nvPr/>
        </p:nvSpPr>
        <p:spPr>
          <a:xfrm>
            <a:off x="962380" y="1228226"/>
            <a:ext cx="10184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매 회의 시 노션으로 스프린트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, PMI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를 통해 서로의 상황을 공유하고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피드백합니다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31B8FC-8AF3-C340-ADAB-322FD5C3F958}"/>
              </a:ext>
            </a:extLst>
          </p:cNvPr>
          <p:cNvSpPr txBox="1"/>
          <p:nvPr/>
        </p:nvSpPr>
        <p:spPr>
          <a:xfrm>
            <a:off x="962380" y="1653672"/>
            <a:ext cx="7931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매 </a:t>
            </a: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회의시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적은 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PMI, 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스프린트 등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, 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회의 환경과 상황 공유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, </a:t>
            </a: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깃헙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이슈 공유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pic>
        <p:nvPicPr>
          <p:cNvPr id="44" name="그림 43" descr="손이(가) 표시된 사진&#10;&#10;중간 신뢰도로 자동 생성된 설명">
            <a:extLst>
              <a:ext uri="{FF2B5EF4-FFF2-40B4-BE49-F238E27FC236}">
                <a16:creationId xmlns:a16="http://schemas.microsoft.com/office/drawing/2014/main" id="{D8A6A8BC-8164-6A3D-46D0-98B26F5CC1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775" y="1103980"/>
            <a:ext cx="1026517" cy="1026517"/>
          </a:xfrm>
          <a:prstGeom prst="rect">
            <a:avLst/>
          </a:prstGeom>
        </p:spPr>
      </p:pic>
      <p:sp>
        <p:nvSpPr>
          <p:cNvPr id="41" name="제목 1">
            <a:extLst>
              <a:ext uri="{FF2B5EF4-FFF2-40B4-BE49-F238E27FC236}">
                <a16:creationId xmlns:a16="http://schemas.microsoft.com/office/drawing/2014/main" id="{67DEA4DD-2706-1A90-AF12-C06FE3616757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BE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41D10D3-C878-CE44-8FDA-BA9B06F83624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CC736609-7FED-DA5C-4F84-2E8C2986194A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2" name="그림 6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75A936A-7442-B761-A589-692963E01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18" b="20675"/>
          <a:stretch/>
        </p:blipFill>
        <p:spPr>
          <a:xfrm>
            <a:off x="6902246" y="2612788"/>
            <a:ext cx="4170733" cy="1026691"/>
          </a:xfrm>
          <a:prstGeom prst="rect">
            <a:avLst/>
          </a:prstGeom>
          <a:effectLst>
            <a:outerShdw blurRad="330200" dist="50800" dir="5400000" algn="ctr" rotWithShape="0">
              <a:srgbClr val="C3936B">
                <a:alpha val="62000"/>
              </a:srgbClr>
            </a:outerShdw>
          </a:effectLst>
        </p:spPr>
      </p:pic>
      <p:pic>
        <p:nvPicPr>
          <p:cNvPr id="65" name="그림 64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202A2477-ECE3-587B-FBF1-17620003A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19" r="2936" b="6837"/>
          <a:stretch/>
        </p:blipFill>
        <p:spPr>
          <a:xfrm>
            <a:off x="6902247" y="4617597"/>
            <a:ext cx="4244174" cy="1763657"/>
          </a:xfrm>
          <a:prstGeom prst="rect">
            <a:avLst/>
          </a:prstGeom>
          <a:effectLst>
            <a:outerShdw blurRad="330200" dist="50800" dir="5400000" algn="ctr" rotWithShape="0">
              <a:srgbClr val="C3936B">
                <a:alpha val="62000"/>
              </a:srgbClr>
            </a:outerShdw>
          </a:effectLst>
        </p:spPr>
      </p:pic>
      <p:pic>
        <p:nvPicPr>
          <p:cNvPr id="69" name="그림 6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7B72A32-678B-E1BC-3511-C3D0DFDF2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5" r="13817" b="40070"/>
          <a:stretch/>
        </p:blipFill>
        <p:spPr>
          <a:xfrm>
            <a:off x="1565220" y="4618093"/>
            <a:ext cx="4305391" cy="1763657"/>
          </a:xfrm>
          <a:prstGeom prst="rect">
            <a:avLst/>
          </a:prstGeom>
          <a:effectLst>
            <a:outerShdw blurRad="330200" dist="50800" dir="5400000" algn="ctr" rotWithShape="0">
              <a:srgbClr val="C3936B">
                <a:alpha val="62000"/>
              </a:srgbClr>
            </a:outerShdw>
          </a:effectLst>
        </p:spPr>
      </p:pic>
      <p:pic>
        <p:nvPicPr>
          <p:cNvPr id="71" name="그림 70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63B4264B-95E3-A016-2D6D-C2F466AF2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8" b="40412"/>
          <a:stretch/>
        </p:blipFill>
        <p:spPr>
          <a:xfrm>
            <a:off x="1574450" y="2630834"/>
            <a:ext cx="4284731" cy="1521222"/>
          </a:xfrm>
          <a:prstGeom prst="rect">
            <a:avLst/>
          </a:prstGeom>
          <a:effectLst>
            <a:outerShdw blurRad="330200" dist="50800" dir="5400000" algn="ctr" rotWithShape="0">
              <a:srgbClr val="C3936B">
                <a:alpha val="62000"/>
              </a:srgbClr>
            </a:outerShdw>
          </a:effectLst>
        </p:spPr>
      </p:pic>
      <p:pic>
        <p:nvPicPr>
          <p:cNvPr id="73" name="그림 72" descr="사람, 실내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0BEC9352-10D3-12E9-4732-E0A38B213D6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022" y="2912817"/>
            <a:ext cx="1652398" cy="1239299"/>
          </a:xfrm>
          <a:prstGeom prst="rect">
            <a:avLst/>
          </a:prstGeom>
          <a:effectLst>
            <a:outerShdw blurRad="330200" dist="50800" dir="5400000" algn="ctr" rotWithShape="0">
              <a:srgbClr val="C3936B">
                <a:alpha val="6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56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56C20F-5223-4FB2-A506-99B0AD036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4C8D611-94AF-3768-C67A-7D20EE3DA1EA}"/>
              </a:ext>
            </a:extLst>
          </p:cNvPr>
          <p:cNvSpPr/>
          <p:nvPr/>
        </p:nvSpPr>
        <p:spPr>
          <a:xfrm>
            <a:off x="5696236" y="2761138"/>
            <a:ext cx="2005600" cy="1349432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9DFC6D-79E9-CA77-F241-6845242A71CD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FE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B0E29C-41CF-F9DD-D882-761DCA53C163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1F70BFB2-635B-6D22-F617-E1E06FAA2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04" y="2271981"/>
            <a:ext cx="1864786" cy="4212854"/>
          </a:xfrm>
          <a:prstGeom prst="rect">
            <a:avLst/>
          </a:prstGeom>
          <a:effectLst>
            <a:outerShdw blurRad="50800" dist="38100" dir="2700000" algn="tl" rotWithShape="0">
              <a:srgbClr val="C3936B">
                <a:alpha val="40000"/>
              </a:srgbClr>
            </a:outerShdw>
          </a:effectLst>
        </p:spPr>
      </p:pic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90BEDF6-D600-A0E3-CBBC-FDFD93382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115" y="2265885"/>
            <a:ext cx="1982620" cy="4138528"/>
          </a:xfrm>
          <a:prstGeom prst="rect">
            <a:avLst/>
          </a:prstGeom>
          <a:effectLst>
            <a:outerShdw blurRad="50800" dist="38100" dir="2700000" algn="tl" rotWithShape="0">
              <a:srgbClr val="C3936B">
                <a:alpha val="40000"/>
              </a:srgbClr>
            </a:outerShdw>
          </a:effectLst>
        </p:spPr>
      </p:pic>
      <p:pic>
        <p:nvPicPr>
          <p:cNvPr id="12" name="그림 11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3F8832D-5C75-40C5-E15F-C67CE19F2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70" y="2278824"/>
            <a:ext cx="1884313" cy="4110340"/>
          </a:xfrm>
          <a:prstGeom prst="rect">
            <a:avLst/>
          </a:prstGeom>
          <a:effectLst>
            <a:outerShdw blurRad="50800" dist="38100" dir="2700000" algn="tl" rotWithShape="0">
              <a:srgbClr val="C3936B">
                <a:alpha val="40000"/>
              </a:srgb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6A6A73E-E026-789C-7596-64F60E44F614}"/>
              </a:ext>
            </a:extLst>
          </p:cNvPr>
          <p:cNvSpPr/>
          <p:nvPr/>
        </p:nvSpPr>
        <p:spPr>
          <a:xfrm>
            <a:off x="8936070" y="5766015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회원가입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3F34A-8230-AEAF-7243-01A506308A86}"/>
              </a:ext>
            </a:extLst>
          </p:cNvPr>
          <p:cNvSpPr txBox="1"/>
          <p:nvPr/>
        </p:nvSpPr>
        <p:spPr>
          <a:xfrm>
            <a:off x="962380" y="1228226"/>
            <a:ext cx="79312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세션 방식에 맞추어 유효성 검사 및 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API 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로직을 작성하였습니다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95009-2464-536D-5315-CF4AE4DDD894}"/>
              </a:ext>
            </a:extLst>
          </p:cNvPr>
          <p:cNvSpPr txBox="1"/>
          <p:nvPr/>
        </p:nvSpPr>
        <p:spPr>
          <a:xfrm>
            <a:off x="962380" y="1653672"/>
            <a:ext cx="7931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CORS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요청 시 인증 정보를 포함하는 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Credential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옵션을 설정합니다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pic>
        <p:nvPicPr>
          <p:cNvPr id="7170" name="Picture 2" descr="3d 렌더링에서 화살표 아이콘 | 프리미엄 PSD 파일">
            <a:extLst>
              <a:ext uri="{FF2B5EF4-FFF2-40B4-BE49-F238E27FC236}">
                <a16:creationId xmlns:a16="http://schemas.microsoft.com/office/drawing/2014/main" id="{48DAB138-DED5-EAFC-2F70-EA749CB61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123" y="2201507"/>
            <a:ext cx="842130" cy="8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02E668-4FE8-1DFC-2378-0B733A3BB677}"/>
              </a:ext>
            </a:extLst>
          </p:cNvPr>
          <p:cNvSpPr/>
          <p:nvPr/>
        </p:nvSpPr>
        <p:spPr>
          <a:xfrm>
            <a:off x="2021394" y="5883895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로그인 페이지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060ABD9-1A57-4A4A-42B4-A191F022EB86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A61BCF3-3D6B-C07B-7D12-7FA9E84559AD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9EE52B33-363A-2DEC-9128-253232F5A746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826CD3B-1472-A62B-9C78-E3B13893D1C7}"/>
              </a:ext>
            </a:extLst>
          </p:cNvPr>
          <p:cNvSpPr/>
          <p:nvPr/>
        </p:nvSpPr>
        <p:spPr>
          <a:xfrm>
            <a:off x="5696236" y="4414756"/>
            <a:ext cx="2005600" cy="1349432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96DA89-98F7-1E5F-1A16-7192CD547FCC}"/>
              </a:ext>
            </a:extLst>
          </p:cNvPr>
          <p:cNvSpPr txBox="1"/>
          <p:nvPr/>
        </p:nvSpPr>
        <p:spPr>
          <a:xfrm>
            <a:off x="5789570" y="2900662"/>
            <a:ext cx="321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Header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8B9E9-B946-AC4D-F149-7293EF26CC96}"/>
              </a:ext>
            </a:extLst>
          </p:cNvPr>
          <p:cNvSpPr txBox="1"/>
          <p:nvPr/>
        </p:nvSpPr>
        <p:spPr>
          <a:xfrm>
            <a:off x="5769573" y="4885031"/>
            <a:ext cx="3210509" cy="703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@dgu.ac.kr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만 가능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비밀번호는 안전하게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078C63-8300-0B72-2B1D-76B0487EEE95}"/>
              </a:ext>
            </a:extLst>
          </p:cNvPr>
          <p:cNvSpPr txBox="1"/>
          <p:nvPr/>
        </p:nvSpPr>
        <p:spPr>
          <a:xfrm>
            <a:off x="5769573" y="4580845"/>
            <a:ext cx="14306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유효성 검사</a:t>
            </a:r>
            <a:endParaRPr lang="en-US" altLang="ko-KR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46020A-296E-0404-B4E7-75F7EC59189B}"/>
              </a:ext>
            </a:extLst>
          </p:cNvPr>
          <p:cNvSpPr txBox="1"/>
          <p:nvPr/>
        </p:nvSpPr>
        <p:spPr>
          <a:xfrm>
            <a:off x="5789570" y="3201756"/>
            <a:ext cx="14306308" cy="703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application/</a:t>
            </a:r>
            <a:r>
              <a:rPr lang="en-US" altLang="ko-KR" sz="1600" dirty="0" err="1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json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이메일 인증번호</a:t>
            </a:r>
            <a:r>
              <a:rPr lang="en-US" altLang="ko-KR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전송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4C8074-9158-3B61-2C78-E55AF55E9096}"/>
              </a:ext>
            </a:extLst>
          </p:cNvPr>
          <p:cNvSpPr txBox="1"/>
          <p:nvPr/>
        </p:nvSpPr>
        <p:spPr>
          <a:xfrm>
            <a:off x="849468" y="2453295"/>
            <a:ext cx="21761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2</a:t>
            </a:r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초 후에 화면 전환</a:t>
            </a:r>
            <a:endParaRPr lang="en-US" altLang="ko-KR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FF4DE64-1F4D-67FF-7657-3D5D6CAA52A4}"/>
              </a:ext>
            </a:extLst>
          </p:cNvPr>
          <p:cNvSpPr/>
          <p:nvPr/>
        </p:nvSpPr>
        <p:spPr>
          <a:xfrm>
            <a:off x="9437241" y="3309010"/>
            <a:ext cx="1671508" cy="1894361"/>
          </a:xfrm>
          <a:prstGeom prst="roundRect">
            <a:avLst>
              <a:gd name="adj" fmla="val 7544"/>
            </a:avLst>
          </a:prstGeom>
          <a:solidFill>
            <a:srgbClr val="F3EBE1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374AD4-E0AE-0D22-7C7D-6985CEC45961}"/>
              </a:ext>
            </a:extLst>
          </p:cNvPr>
          <p:cNvSpPr/>
          <p:nvPr/>
        </p:nvSpPr>
        <p:spPr>
          <a:xfrm>
            <a:off x="9495163" y="2854866"/>
            <a:ext cx="1518587" cy="536773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트러블 슈팅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D8D692-79EB-F48B-7B93-C548A88E8103}"/>
              </a:ext>
            </a:extLst>
          </p:cNvPr>
          <p:cNvSpPr txBox="1"/>
          <p:nvPr/>
        </p:nvSpPr>
        <p:spPr>
          <a:xfrm>
            <a:off x="9575838" y="3433135"/>
            <a:ext cx="1234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배포 이전</a:t>
            </a:r>
            <a:endParaRPr lang="en-US" altLang="ko-KR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FCA53A-2A93-5F8E-D4EE-D9C146B79170}"/>
              </a:ext>
            </a:extLst>
          </p:cNvPr>
          <p:cNvSpPr txBox="1"/>
          <p:nvPr/>
        </p:nvSpPr>
        <p:spPr>
          <a:xfrm>
            <a:off x="9575838" y="3734229"/>
            <a:ext cx="2254950" cy="1343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따로 테스트를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하는 과정에서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 err="1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백엔드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구조를 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확인하며 공부</a:t>
            </a:r>
          </a:p>
        </p:txBody>
      </p:sp>
    </p:spTree>
    <p:extLst>
      <p:ext uri="{BB962C8B-B14F-4D97-AF65-F5344CB8AC3E}">
        <p14:creationId xmlns:p14="http://schemas.microsoft.com/office/powerpoint/2010/main" val="29370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DA8A3F-E803-0901-A92A-F11123EFF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AB0726D-50F4-5142-E998-5F31C3609E39}"/>
              </a:ext>
            </a:extLst>
          </p:cNvPr>
          <p:cNvSpPr/>
          <p:nvPr/>
        </p:nvSpPr>
        <p:spPr>
          <a:xfrm>
            <a:off x="4644105" y="4008022"/>
            <a:ext cx="2199017" cy="2345803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97544"/>
                      <a:gd name="connsiteY0" fmla="*/ 167368 h 2218557"/>
                      <a:gd name="connsiteX1" fmla="*/ 167368 w 3797544"/>
                      <a:gd name="connsiteY1" fmla="*/ 0 h 2218557"/>
                      <a:gd name="connsiteX2" fmla="*/ 3630176 w 3797544"/>
                      <a:gd name="connsiteY2" fmla="*/ 0 h 2218557"/>
                      <a:gd name="connsiteX3" fmla="*/ 3797544 w 3797544"/>
                      <a:gd name="connsiteY3" fmla="*/ 167368 h 2218557"/>
                      <a:gd name="connsiteX4" fmla="*/ 3797544 w 3797544"/>
                      <a:gd name="connsiteY4" fmla="*/ 2051189 h 2218557"/>
                      <a:gd name="connsiteX5" fmla="*/ 3630176 w 3797544"/>
                      <a:gd name="connsiteY5" fmla="*/ 2218557 h 2218557"/>
                      <a:gd name="connsiteX6" fmla="*/ 167368 w 3797544"/>
                      <a:gd name="connsiteY6" fmla="*/ 2218557 h 2218557"/>
                      <a:gd name="connsiteX7" fmla="*/ 0 w 3797544"/>
                      <a:gd name="connsiteY7" fmla="*/ 2051189 h 2218557"/>
                      <a:gd name="connsiteX8" fmla="*/ 0 w 3797544"/>
                      <a:gd name="connsiteY8" fmla="*/ 167368 h 221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97544" h="2218557" fill="none" extrusionOk="0">
                        <a:moveTo>
                          <a:pt x="0" y="167368"/>
                        </a:moveTo>
                        <a:cubicBezTo>
                          <a:pt x="-8061" y="73629"/>
                          <a:pt x="83485" y="6994"/>
                          <a:pt x="167368" y="0"/>
                        </a:cubicBezTo>
                        <a:cubicBezTo>
                          <a:pt x="1465556" y="130954"/>
                          <a:pt x="2958465" y="43574"/>
                          <a:pt x="3630176" y="0"/>
                        </a:cubicBezTo>
                        <a:cubicBezTo>
                          <a:pt x="3729808" y="11086"/>
                          <a:pt x="3799539" y="77377"/>
                          <a:pt x="3797544" y="167368"/>
                        </a:cubicBezTo>
                        <a:cubicBezTo>
                          <a:pt x="3768286" y="1100004"/>
                          <a:pt x="3683983" y="1178582"/>
                          <a:pt x="3797544" y="2051189"/>
                        </a:cubicBezTo>
                        <a:cubicBezTo>
                          <a:pt x="3795828" y="2143906"/>
                          <a:pt x="3714505" y="2212964"/>
                          <a:pt x="3630176" y="2218557"/>
                        </a:cubicBezTo>
                        <a:cubicBezTo>
                          <a:pt x="2105846" y="2373754"/>
                          <a:pt x="974009" y="2381577"/>
                          <a:pt x="167368" y="2218557"/>
                        </a:cubicBezTo>
                        <a:cubicBezTo>
                          <a:pt x="75455" y="2211493"/>
                          <a:pt x="-13885" y="2151731"/>
                          <a:pt x="0" y="2051189"/>
                        </a:cubicBezTo>
                        <a:cubicBezTo>
                          <a:pt x="79294" y="1281660"/>
                          <a:pt x="-32343" y="888592"/>
                          <a:pt x="0" y="167368"/>
                        </a:cubicBezTo>
                        <a:close/>
                      </a:path>
                      <a:path w="3797544" h="2218557" stroke="0" extrusionOk="0">
                        <a:moveTo>
                          <a:pt x="0" y="167368"/>
                        </a:moveTo>
                        <a:cubicBezTo>
                          <a:pt x="-9934" y="68805"/>
                          <a:pt x="64879" y="3774"/>
                          <a:pt x="167368" y="0"/>
                        </a:cubicBezTo>
                        <a:cubicBezTo>
                          <a:pt x="1023071" y="132882"/>
                          <a:pt x="3125413" y="-84951"/>
                          <a:pt x="3630176" y="0"/>
                        </a:cubicBezTo>
                        <a:cubicBezTo>
                          <a:pt x="3715432" y="7011"/>
                          <a:pt x="3795550" y="85954"/>
                          <a:pt x="3797544" y="167368"/>
                        </a:cubicBezTo>
                        <a:cubicBezTo>
                          <a:pt x="3788996" y="565244"/>
                          <a:pt x="3921961" y="1813340"/>
                          <a:pt x="3797544" y="2051189"/>
                        </a:cubicBezTo>
                        <a:cubicBezTo>
                          <a:pt x="3812875" y="2145443"/>
                          <a:pt x="3724303" y="2215075"/>
                          <a:pt x="3630176" y="2218557"/>
                        </a:cubicBezTo>
                        <a:cubicBezTo>
                          <a:pt x="2078695" y="2306196"/>
                          <a:pt x="812509" y="2145878"/>
                          <a:pt x="167368" y="2218557"/>
                        </a:cubicBezTo>
                        <a:cubicBezTo>
                          <a:pt x="73711" y="2206902"/>
                          <a:pt x="-4952" y="2150506"/>
                          <a:pt x="0" y="2051189"/>
                        </a:cubicBezTo>
                        <a:cubicBezTo>
                          <a:pt x="-39451" y="1398699"/>
                          <a:pt x="18768" y="679763"/>
                          <a:pt x="0" y="167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17" name="그림 16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AF27E7A7-AFCA-6E82-2A95-DA8B2131F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46" y="2053199"/>
            <a:ext cx="1927090" cy="4420969"/>
          </a:xfrm>
          <a:prstGeom prst="rect">
            <a:avLst/>
          </a:prstGeom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</p:pic>
      <p:pic>
        <p:nvPicPr>
          <p:cNvPr id="30" name="그림 2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2EFB5454-BA51-58AA-6617-EE37DCF92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098" y="2054598"/>
            <a:ext cx="1927090" cy="4447130"/>
          </a:xfrm>
          <a:prstGeom prst="rect">
            <a:avLst/>
          </a:prstGeom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B8A211-F5BD-34FB-6F63-426FAFD92BF4}"/>
              </a:ext>
            </a:extLst>
          </p:cNvPr>
          <p:cNvSpPr/>
          <p:nvPr/>
        </p:nvSpPr>
        <p:spPr>
          <a:xfrm>
            <a:off x="1047577" y="2429591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메인 페이지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5E5D11A-B3D9-F4A1-15AC-0C139C6E2E77}"/>
              </a:ext>
            </a:extLst>
          </p:cNvPr>
          <p:cNvSpPr/>
          <p:nvPr/>
        </p:nvSpPr>
        <p:spPr>
          <a:xfrm>
            <a:off x="5947149" y="2365427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마이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1F2729-5039-DACF-BD97-489AC6B8FB75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FE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2E4DD-2AEE-E07A-EA93-A09A1C0B9925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7E7A8-44CF-3CDB-4DBB-D03A5EE9C9DB}"/>
              </a:ext>
            </a:extLst>
          </p:cNvPr>
          <p:cNvSpPr txBox="1"/>
          <p:nvPr/>
        </p:nvSpPr>
        <p:spPr>
          <a:xfrm>
            <a:off x="962380" y="1228226"/>
            <a:ext cx="82904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스탬프와 퀘스트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, </a:t>
            </a: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레벨 구현과 마이페이지 테스트를 진행 중입니다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C5E958-1BE7-ABDD-EC17-0822971BE86D}"/>
              </a:ext>
            </a:extLst>
          </p:cNvPr>
          <p:cNvSpPr txBox="1"/>
          <p:nvPr/>
        </p:nvSpPr>
        <p:spPr>
          <a:xfrm>
            <a:off x="962380" y="1653672"/>
            <a:ext cx="7931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추후 일정에 여유가 생기면 </a:t>
            </a:r>
            <a:r>
              <a:rPr lang="en-US" altLang="ko-KR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Vuex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로 </a:t>
            </a:r>
            <a:r>
              <a:rPr lang="en-US" altLang="ko-KR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api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호출 과정을 최적화할 계획입니다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B09DC386-2AAC-008C-8137-BB4390940597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340DA7-61CF-BFAD-6660-74E773FFDAA2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E8199121-7964-A216-8A5F-D70EF5D86BD3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1172A61-3125-05BE-7A6E-8A5AD1D458C5}"/>
              </a:ext>
            </a:extLst>
          </p:cNvPr>
          <p:cNvSpPr/>
          <p:nvPr/>
        </p:nvSpPr>
        <p:spPr>
          <a:xfrm>
            <a:off x="9206557" y="4141222"/>
            <a:ext cx="1927090" cy="2218557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BD62F89-D5E5-4A8C-E075-86A68F3E838B}"/>
              </a:ext>
            </a:extLst>
          </p:cNvPr>
          <p:cNvSpPr/>
          <p:nvPr/>
        </p:nvSpPr>
        <p:spPr>
          <a:xfrm>
            <a:off x="9073249" y="3705357"/>
            <a:ext cx="1518587" cy="536773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트러블 슈팅</a:t>
            </a: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AA7C89C5-208A-FE90-AA02-36A47D4B572A}"/>
              </a:ext>
            </a:extLst>
          </p:cNvPr>
          <p:cNvSpPr/>
          <p:nvPr/>
        </p:nvSpPr>
        <p:spPr>
          <a:xfrm rot="5400000">
            <a:off x="4186664" y="4156348"/>
            <a:ext cx="796780" cy="622074"/>
          </a:xfrm>
          <a:prstGeom prst="triangle">
            <a:avLst>
              <a:gd name="adj" fmla="val 100000"/>
            </a:avLst>
          </a:prstGeom>
          <a:solidFill>
            <a:srgbClr val="F5E8DC"/>
          </a:solidFill>
          <a:ln>
            <a:noFill/>
          </a:ln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B8F9CF-E905-CF98-6D80-32E345717C18}"/>
              </a:ext>
            </a:extLst>
          </p:cNvPr>
          <p:cNvSpPr txBox="1"/>
          <p:nvPr/>
        </p:nvSpPr>
        <p:spPr>
          <a:xfrm>
            <a:off x="9308506" y="4412065"/>
            <a:ext cx="1723192" cy="1663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파라미터를 정확한 값을 넘겨주어야 함 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 err="1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실명란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삭제 예정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 err="1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더보기</a:t>
            </a:r>
            <a:r>
              <a:rPr lang="ko-KR" altLang="en-US" sz="160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페이지 추가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D03309-0EC8-2631-4518-2AA6069058C3}"/>
              </a:ext>
            </a:extLst>
          </p:cNvPr>
          <p:cNvSpPr txBox="1"/>
          <p:nvPr/>
        </p:nvSpPr>
        <p:spPr>
          <a:xfrm>
            <a:off x="4799028" y="4180602"/>
            <a:ext cx="2070691" cy="1023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퀘스트</a:t>
            </a:r>
            <a:r>
              <a:rPr lang="en-US" altLang="ko-KR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, </a:t>
            </a:r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레벨</a:t>
            </a:r>
            <a:r>
              <a:rPr lang="en-US" altLang="ko-KR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, </a:t>
            </a:r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스탬프</a:t>
            </a:r>
            <a:endParaRPr lang="en-US" altLang="ko-KR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FF6509-703A-DBC0-7188-97E02154CC00}"/>
              </a:ext>
            </a:extLst>
          </p:cNvPr>
          <p:cNvSpPr txBox="1"/>
          <p:nvPr/>
        </p:nvSpPr>
        <p:spPr>
          <a:xfrm>
            <a:off x="4787754" y="4517843"/>
            <a:ext cx="2070691" cy="877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각 퀘스트를 완료하면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DB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로 </a:t>
            </a:r>
            <a:r>
              <a:rPr lang="en-US" altLang="ko-KR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POST 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요청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8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760B1D-C6F1-9ABD-F57D-187523E65ED5}"/>
              </a:ext>
            </a:extLst>
          </p:cNvPr>
          <p:cNvSpPr txBox="1"/>
          <p:nvPr/>
        </p:nvSpPr>
        <p:spPr>
          <a:xfrm>
            <a:off x="5582388" y="5204152"/>
            <a:ext cx="2070691" cy="383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마이페이지</a:t>
            </a:r>
            <a:endParaRPr lang="en-US" altLang="ko-KR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856222-F06E-8678-8BE8-F308344382D2}"/>
              </a:ext>
            </a:extLst>
          </p:cNvPr>
          <p:cNvSpPr txBox="1"/>
          <p:nvPr/>
        </p:nvSpPr>
        <p:spPr>
          <a:xfrm>
            <a:off x="4600477" y="5520221"/>
            <a:ext cx="2070691" cy="703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항목이 없으면 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임시 데이터 뜨도록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77A0FA5-8574-EFC1-4337-6EF52688012A}"/>
              </a:ext>
            </a:extLst>
          </p:cNvPr>
          <p:cNvSpPr/>
          <p:nvPr/>
        </p:nvSpPr>
        <p:spPr>
          <a:xfrm>
            <a:off x="8737371" y="1900509"/>
            <a:ext cx="938372" cy="376392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피드백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606786-9274-31E6-9E48-46489E2C6F83}"/>
              </a:ext>
            </a:extLst>
          </p:cNvPr>
          <p:cNvSpPr txBox="1"/>
          <p:nvPr/>
        </p:nvSpPr>
        <p:spPr>
          <a:xfrm>
            <a:off x="9149520" y="2253206"/>
            <a:ext cx="2254950" cy="1343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추가적인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동기부여를 위한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보상 </a:t>
            </a:r>
            <a:r>
              <a:rPr lang="en-US" altLang="ko-KR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/ 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선물 페이지는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추후 추가 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예정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216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E935B2-D5EF-AC34-593A-54F20DA95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C20E0DB-E5EF-FEF0-F6A7-DA3F32CFF623}"/>
              </a:ext>
            </a:extLst>
          </p:cNvPr>
          <p:cNvSpPr/>
          <p:nvPr/>
        </p:nvSpPr>
        <p:spPr>
          <a:xfrm>
            <a:off x="1069068" y="2706045"/>
            <a:ext cx="2707125" cy="2498283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97544"/>
                      <a:gd name="connsiteY0" fmla="*/ 167368 h 2218557"/>
                      <a:gd name="connsiteX1" fmla="*/ 167368 w 3797544"/>
                      <a:gd name="connsiteY1" fmla="*/ 0 h 2218557"/>
                      <a:gd name="connsiteX2" fmla="*/ 3630176 w 3797544"/>
                      <a:gd name="connsiteY2" fmla="*/ 0 h 2218557"/>
                      <a:gd name="connsiteX3" fmla="*/ 3797544 w 3797544"/>
                      <a:gd name="connsiteY3" fmla="*/ 167368 h 2218557"/>
                      <a:gd name="connsiteX4" fmla="*/ 3797544 w 3797544"/>
                      <a:gd name="connsiteY4" fmla="*/ 2051189 h 2218557"/>
                      <a:gd name="connsiteX5" fmla="*/ 3630176 w 3797544"/>
                      <a:gd name="connsiteY5" fmla="*/ 2218557 h 2218557"/>
                      <a:gd name="connsiteX6" fmla="*/ 167368 w 3797544"/>
                      <a:gd name="connsiteY6" fmla="*/ 2218557 h 2218557"/>
                      <a:gd name="connsiteX7" fmla="*/ 0 w 3797544"/>
                      <a:gd name="connsiteY7" fmla="*/ 2051189 h 2218557"/>
                      <a:gd name="connsiteX8" fmla="*/ 0 w 3797544"/>
                      <a:gd name="connsiteY8" fmla="*/ 167368 h 221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97544" h="2218557" fill="none" extrusionOk="0">
                        <a:moveTo>
                          <a:pt x="0" y="167368"/>
                        </a:moveTo>
                        <a:cubicBezTo>
                          <a:pt x="-8061" y="73629"/>
                          <a:pt x="83485" y="6994"/>
                          <a:pt x="167368" y="0"/>
                        </a:cubicBezTo>
                        <a:cubicBezTo>
                          <a:pt x="1465556" y="130954"/>
                          <a:pt x="2958465" y="43574"/>
                          <a:pt x="3630176" y="0"/>
                        </a:cubicBezTo>
                        <a:cubicBezTo>
                          <a:pt x="3729808" y="11086"/>
                          <a:pt x="3799539" y="77377"/>
                          <a:pt x="3797544" y="167368"/>
                        </a:cubicBezTo>
                        <a:cubicBezTo>
                          <a:pt x="3768286" y="1100004"/>
                          <a:pt x="3683983" y="1178582"/>
                          <a:pt x="3797544" y="2051189"/>
                        </a:cubicBezTo>
                        <a:cubicBezTo>
                          <a:pt x="3795828" y="2143906"/>
                          <a:pt x="3714505" y="2212964"/>
                          <a:pt x="3630176" y="2218557"/>
                        </a:cubicBezTo>
                        <a:cubicBezTo>
                          <a:pt x="2105846" y="2373754"/>
                          <a:pt x="974009" y="2381577"/>
                          <a:pt x="167368" y="2218557"/>
                        </a:cubicBezTo>
                        <a:cubicBezTo>
                          <a:pt x="75455" y="2211493"/>
                          <a:pt x="-13885" y="2151731"/>
                          <a:pt x="0" y="2051189"/>
                        </a:cubicBezTo>
                        <a:cubicBezTo>
                          <a:pt x="79294" y="1281660"/>
                          <a:pt x="-32343" y="888592"/>
                          <a:pt x="0" y="167368"/>
                        </a:cubicBezTo>
                        <a:close/>
                      </a:path>
                      <a:path w="3797544" h="2218557" stroke="0" extrusionOk="0">
                        <a:moveTo>
                          <a:pt x="0" y="167368"/>
                        </a:moveTo>
                        <a:cubicBezTo>
                          <a:pt x="-9934" y="68805"/>
                          <a:pt x="64879" y="3774"/>
                          <a:pt x="167368" y="0"/>
                        </a:cubicBezTo>
                        <a:cubicBezTo>
                          <a:pt x="1023071" y="132882"/>
                          <a:pt x="3125413" y="-84951"/>
                          <a:pt x="3630176" y="0"/>
                        </a:cubicBezTo>
                        <a:cubicBezTo>
                          <a:pt x="3715432" y="7011"/>
                          <a:pt x="3795550" y="85954"/>
                          <a:pt x="3797544" y="167368"/>
                        </a:cubicBezTo>
                        <a:cubicBezTo>
                          <a:pt x="3788996" y="565244"/>
                          <a:pt x="3921961" y="1813340"/>
                          <a:pt x="3797544" y="2051189"/>
                        </a:cubicBezTo>
                        <a:cubicBezTo>
                          <a:pt x="3812875" y="2145443"/>
                          <a:pt x="3724303" y="2215075"/>
                          <a:pt x="3630176" y="2218557"/>
                        </a:cubicBezTo>
                        <a:cubicBezTo>
                          <a:pt x="2078695" y="2306196"/>
                          <a:pt x="812509" y="2145878"/>
                          <a:pt x="167368" y="2218557"/>
                        </a:cubicBezTo>
                        <a:cubicBezTo>
                          <a:pt x="73711" y="2206902"/>
                          <a:pt x="-4952" y="2150506"/>
                          <a:pt x="0" y="2051189"/>
                        </a:cubicBezTo>
                        <a:cubicBezTo>
                          <a:pt x="-39451" y="1398699"/>
                          <a:pt x="18768" y="679763"/>
                          <a:pt x="0" y="167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911414D6-D63F-733C-89D1-7D6891BF9297}"/>
              </a:ext>
            </a:extLst>
          </p:cNvPr>
          <p:cNvSpPr/>
          <p:nvPr/>
        </p:nvSpPr>
        <p:spPr>
          <a:xfrm>
            <a:off x="8507392" y="2767925"/>
            <a:ext cx="2615539" cy="2273433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19" name="그림 1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05F9E14-5EC9-466B-199A-82CFD43E6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802" y="2049514"/>
            <a:ext cx="1920728" cy="4440447"/>
          </a:xfrm>
          <a:prstGeom prst="rect">
            <a:avLst/>
          </a:prstGeom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</p:pic>
      <p:pic>
        <p:nvPicPr>
          <p:cNvPr id="21" name="그림 20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8BAE4469-A400-1F25-D3EC-5B7BF99F1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4" y="2049514"/>
            <a:ext cx="1924194" cy="4440447"/>
          </a:xfrm>
          <a:prstGeom prst="rect">
            <a:avLst/>
          </a:prstGeom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728DC9D-42FB-571B-528C-EF0178352229}"/>
              </a:ext>
            </a:extLst>
          </p:cNvPr>
          <p:cNvSpPr/>
          <p:nvPr/>
        </p:nvSpPr>
        <p:spPr>
          <a:xfrm>
            <a:off x="1297605" y="2268140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캘린더 페이지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5C1C6A-516B-492F-D6BA-672A824B4746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FE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F51B9E-8A59-B390-8AC8-872537B49998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419E86-30E3-F42B-9291-B3C8E42D9E1C}"/>
              </a:ext>
            </a:extLst>
          </p:cNvPr>
          <p:cNvSpPr txBox="1"/>
          <p:nvPr/>
        </p:nvSpPr>
        <p:spPr>
          <a:xfrm>
            <a:off x="962380" y="1228226"/>
            <a:ext cx="108050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원활한 디자인 구현을 위해 라이브러리를 사용하지 않고 캘린더를 개발하였습니다</a:t>
            </a:r>
            <a:r>
              <a:rPr lang="en-US" altLang="ko-KR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7129A78-B68A-5D8E-9663-E5919105A7E7}"/>
              </a:ext>
            </a:extLst>
          </p:cNvPr>
          <p:cNvSpPr/>
          <p:nvPr/>
        </p:nvSpPr>
        <p:spPr>
          <a:xfrm>
            <a:off x="9375808" y="2307137"/>
            <a:ext cx="1518587" cy="536773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트러블 슈팅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04BD2B-DFF0-26D9-B9E2-C73CF86A4AD2}"/>
              </a:ext>
            </a:extLst>
          </p:cNvPr>
          <p:cNvSpPr txBox="1"/>
          <p:nvPr/>
        </p:nvSpPr>
        <p:spPr>
          <a:xfrm>
            <a:off x="962380" y="1653672"/>
            <a:ext cx="7931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에 직접 학사일정을 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저장하고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 </a:t>
            </a: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바텀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시트를 </a:t>
            </a: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밀어올리면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일정이 출력되도록 수정할 예정입니다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FFC84EDE-C2F7-5F61-CF88-0E56295EFB93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89F6DCC-0836-8DF7-DD31-C532CBEA5733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8C58E33-C441-AC27-3474-AF074533C373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E7BE40-79E0-E9E3-0F0A-9CEA6D73789B}"/>
              </a:ext>
            </a:extLst>
          </p:cNvPr>
          <p:cNvSpPr txBox="1"/>
          <p:nvPr/>
        </p:nvSpPr>
        <p:spPr>
          <a:xfrm>
            <a:off x="8803124" y="2977777"/>
            <a:ext cx="202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V-calendar</a:t>
            </a:r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와 같은 라이브러리 사용</a:t>
            </a:r>
            <a:endParaRPr lang="en-US" altLang="ko-KR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FA3D2F-20E0-33EF-2543-953C7354E0CB}"/>
              </a:ext>
            </a:extLst>
          </p:cNvPr>
          <p:cNvSpPr txBox="1"/>
          <p:nvPr/>
        </p:nvSpPr>
        <p:spPr>
          <a:xfrm>
            <a:off x="1297605" y="3027196"/>
            <a:ext cx="2454782" cy="1983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일정이 있는 날 아래에 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회색 점이 뜨도록 구현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페이지 로드 시 이번 달로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초기화 되지 않는 오류 및 </a:t>
            </a:r>
            <a:r>
              <a:rPr lang="en-US" altLang="ko-KR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CSS 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오류 수정</a:t>
            </a: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956F2C88-E4DF-5DB8-BE02-66F6EE4F5130}"/>
              </a:ext>
            </a:extLst>
          </p:cNvPr>
          <p:cNvSpPr/>
          <p:nvPr/>
        </p:nvSpPr>
        <p:spPr>
          <a:xfrm rot="5400000">
            <a:off x="9691582" y="3597012"/>
            <a:ext cx="247157" cy="228803"/>
          </a:xfrm>
          <a:prstGeom prst="rightArrow">
            <a:avLst>
              <a:gd name="adj1" fmla="val 63321"/>
              <a:gd name="adj2" fmla="val 50000"/>
            </a:avLst>
          </a:prstGeom>
          <a:solidFill>
            <a:srgbClr val="C3936B"/>
          </a:solidFill>
          <a:ln>
            <a:solidFill>
              <a:srgbClr val="C3936B"/>
            </a:solidFill>
          </a:ln>
          <a:effectLst>
            <a:outerShdw blurRad="50800" dist="38100" dir="5400000" algn="t" rotWithShape="0">
              <a:srgbClr val="C3936B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2AD5907-96DA-CBA3-B6BB-4FA912FB0A17}"/>
              </a:ext>
            </a:extLst>
          </p:cNvPr>
          <p:cNvSpPr txBox="1"/>
          <p:nvPr/>
        </p:nvSpPr>
        <p:spPr>
          <a:xfrm>
            <a:off x="8942557" y="3841551"/>
            <a:ext cx="202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디자인 구현 어려움</a:t>
            </a:r>
            <a:endParaRPr lang="en-US" altLang="ko-KR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6D6C00F-AA02-56AF-E811-D40F28C1BC4C}"/>
              </a:ext>
            </a:extLst>
          </p:cNvPr>
          <p:cNvSpPr/>
          <p:nvPr/>
        </p:nvSpPr>
        <p:spPr>
          <a:xfrm rot="5400000">
            <a:off x="9691581" y="4245164"/>
            <a:ext cx="247157" cy="228803"/>
          </a:xfrm>
          <a:prstGeom prst="rightArrow">
            <a:avLst>
              <a:gd name="adj1" fmla="val 63321"/>
              <a:gd name="adj2" fmla="val 50000"/>
            </a:avLst>
          </a:prstGeom>
          <a:solidFill>
            <a:srgbClr val="C3936B"/>
          </a:solidFill>
          <a:ln>
            <a:solidFill>
              <a:srgbClr val="C3936B"/>
            </a:solidFill>
          </a:ln>
          <a:effectLst>
            <a:outerShdw blurRad="50800" dist="38100" dir="5400000" algn="t" rotWithShape="0">
              <a:srgbClr val="C3936B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66CC2C9-BF32-9B25-EF86-EF089F4D9F1B}"/>
              </a:ext>
            </a:extLst>
          </p:cNvPr>
          <p:cNvSpPr txBox="1"/>
          <p:nvPr/>
        </p:nvSpPr>
        <p:spPr>
          <a:xfrm>
            <a:off x="8797513" y="4515885"/>
            <a:ext cx="2223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오픈소스 활용 직접 구현</a:t>
            </a:r>
            <a:endParaRPr lang="en-US" altLang="ko-KR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8FF1ECF5-2F65-DD9F-04D5-F18930F342D6}"/>
              </a:ext>
            </a:extLst>
          </p:cNvPr>
          <p:cNvSpPr/>
          <p:nvPr/>
        </p:nvSpPr>
        <p:spPr>
          <a:xfrm rot="5400000">
            <a:off x="8053284" y="2367315"/>
            <a:ext cx="975872" cy="990170"/>
          </a:xfrm>
          <a:prstGeom prst="triangle">
            <a:avLst/>
          </a:prstGeom>
          <a:solidFill>
            <a:srgbClr val="F5E8DC"/>
          </a:solidFill>
          <a:ln>
            <a:noFill/>
          </a:ln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38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E08290-B0ED-F183-8572-71A7806DC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21E6830-2FA0-DFA2-765E-F4780687C858}"/>
              </a:ext>
            </a:extLst>
          </p:cNvPr>
          <p:cNvSpPr/>
          <p:nvPr/>
        </p:nvSpPr>
        <p:spPr>
          <a:xfrm>
            <a:off x="6265531" y="2194907"/>
            <a:ext cx="2368838" cy="1292035"/>
          </a:xfrm>
          <a:prstGeom prst="roundRect">
            <a:avLst>
              <a:gd name="adj" fmla="val 7544"/>
            </a:avLst>
          </a:prstGeom>
          <a:solidFill>
            <a:srgbClr val="F3EBE1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1E7B9EAB-E739-9CD2-F953-07E06096B95A}"/>
              </a:ext>
            </a:extLst>
          </p:cNvPr>
          <p:cNvSpPr/>
          <p:nvPr/>
        </p:nvSpPr>
        <p:spPr>
          <a:xfrm>
            <a:off x="3592088" y="2194907"/>
            <a:ext cx="2368838" cy="1292035"/>
          </a:xfrm>
          <a:prstGeom prst="roundRect">
            <a:avLst>
              <a:gd name="adj" fmla="val 7544"/>
            </a:avLst>
          </a:prstGeom>
          <a:solidFill>
            <a:srgbClr val="F3EBE1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3651E3C-C3E2-8102-06B0-3C8F21508052}"/>
              </a:ext>
            </a:extLst>
          </p:cNvPr>
          <p:cNvSpPr/>
          <p:nvPr/>
        </p:nvSpPr>
        <p:spPr>
          <a:xfrm>
            <a:off x="4184441" y="4155428"/>
            <a:ext cx="3797544" cy="2218557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CAB378B-C46F-65FF-CD17-EFAA4A2B9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28" y="1317680"/>
            <a:ext cx="1921862" cy="5064071"/>
          </a:xfrm>
          <a:prstGeom prst="rect">
            <a:avLst/>
          </a:prstGeom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CE08EA5-BD5C-65C7-9F5B-517C870EE0FF}"/>
              </a:ext>
            </a:extLst>
          </p:cNvPr>
          <p:cNvSpPr/>
          <p:nvPr/>
        </p:nvSpPr>
        <p:spPr>
          <a:xfrm>
            <a:off x="2612904" y="4995909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포트폴리오 메인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6E32A-61A7-9226-E34E-30B86D16428A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FE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34E61B-E7A7-4E6D-8925-93E5E1482B68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FAB77-59AA-C508-FCAF-BF3315B62F54}"/>
              </a:ext>
            </a:extLst>
          </p:cNvPr>
          <p:cNvSpPr txBox="1"/>
          <p:nvPr/>
        </p:nvSpPr>
        <p:spPr>
          <a:xfrm>
            <a:off x="5447290" y="1228226"/>
            <a:ext cx="34169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4643C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포트폴리오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60DFBE3-0862-3BCD-EB9E-48241DBA6AC5}"/>
              </a:ext>
            </a:extLst>
          </p:cNvPr>
          <p:cNvSpPr/>
          <p:nvPr/>
        </p:nvSpPr>
        <p:spPr>
          <a:xfrm>
            <a:off x="5323920" y="3845891"/>
            <a:ext cx="1518587" cy="536773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피드백 반영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4F20D4-6A02-5DF1-6175-60C7DE27C70E}"/>
              </a:ext>
            </a:extLst>
          </p:cNvPr>
          <p:cNvSpPr txBox="1"/>
          <p:nvPr/>
        </p:nvSpPr>
        <p:spPr>
          <a:xfrm>
            <a:off x="3942402" y="1653555"/>
            <a:ext cx="7931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PMI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기법으로 깊이 있는 성찰과 기록이 가능해집니다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4F2F"/>
                </a:solidFill>
                <a:effectLst/>
                <a:uLnTx/>
                <a:uFillTx/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2F777934-9394-E803-665F-E41DC62EDC3C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00DFB5D-4A06-F319-8FB8-190039338319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0E1B4C9-13A4-6EE9-0942-9560B44A1B03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9" name="그림 4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C8AC8C1-AEA8-2247-2D26-AE965FB8D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045" y="1285809"/>
            <a:ext cx="1908236" cy="5095942"/>
          </a:xfrm>
          <a:prstGeom prst="rect">
            <a:avLst/>
          </a:prstGeom>
          <a:effectLst>
            <a:outerShdw blurRad="50800" dist="38100" dir="2700000" algn="ctr" rotWithShape="0">
              <a:srgbClr val="C3936B">
                <a:alpha val="40000"/>
              </a:srgbClr>
            </a:outerShdw>
          </a:effec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E747E9E-9656-58DC-B85F-B789A08897F7}"/>
              </a:ext>
            </a:extLst>
          </p:cNvPr>
          <p:cNvSpPr/>
          <p:nvPr/>
        </p:nvSpPr>
        <p:spPr>
          <a:xfrm>
            <a:off x="7660486" y="4981082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포트폴리오 작성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FA841C-13B1-DD60-34F3-59EBC0C6CA24}"/>
              </a:ext>
            </a:extLst>
          </p:cNvPr>
          <p:cNvSpPr txBox="1"/>
          <p:nvPr/>
        </p:nvSpPr>
        <p:spPr>
          <a:xfrm>
            <a:off x="3739597" y="2445866"/>
            <a:ext cx="2084862" cy="703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이름</a:t>
            </a:r>
            <a:r>
              <a:rPr lang="en-US" altLang="ko-KR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, </a:t>
            </a:r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날짜</a:t>
            </a:r>
            <a:r>
              <a:rPr lang="en-US" altLang="ko-KR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, </a:t>
            </a:r>
            <a:r>
              <a:rPr lang="ko-KR" altLang="en-US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태그로</a:t>
            </a:r>
            <a:endParaRPr lang="en-US" altLang="ko-KR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포트폴리오 검색 가능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95B435-2DDE-FE89-5CC0-8418980BA0D9}"/>
              </a:ext>
            </a:extLst>
          </p:cNvPr>
          <p:cNvSpPr txBox="1"/>
          <p:nvPr/>
        </p:nvSpPr>
        <p:spPr>
          <a:xfrm>
            <a:off x="4525376" y="5041358"/>
            <a:ext cx="3210509" cy="106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ko-KR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상황</a:t>
            </a:r>
            <a:r>
              <a:rPr lang="en-US" altLang="ko-KR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, 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목표 행동</a:t>
            </a:r>
            <a:r>
              <a:rPr lang="en-US" altLang="ko-KR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, 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결과를 통해 자신의 경험을 구체적이고 논리적으로 서술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C0D7FB1-A3EE-D40E-ACB4-E654C1374D2D}"/>
              </a:ext>
            </a:extLst>
          </p:cNvPr>
          <p:cNvSpPr txBox="1"/>
          <p:nvPr/>
        </p:nvSpPr>
        <p:spPr>
          <a:xfrm>
            <a:off x="9033003" y="2685589"/>
            <a:ext cx="321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PMI</a:t>
            </a:r>
            <a:endParaRPr lang="ko-KR" altLang="en-US" sz="16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98410A-74B5-63DB-356F-CF86517967E4}"/>
              </a:ext>
            </a:extLst>
          </p:cNvPr>
          <p:cNvSpPr txBox="1"/>
          <p:nvPr/>
        </p:nvSpPr>
        <p:spPr>
          <a:xfrm>
            <a:off x="5879819" y="2449475"/>
            <a:ext cx="3210509" cy="703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이미지 삽입 기능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err="1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백엔드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en-US" altLang="ko-KR" sz="1600" dirty="0" err="1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api</a:t>
            </a:r>
            <a:r>
              <a:rPr lang="en-US" altLang="ko-KR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연결 구현 중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F47BE0-4004-ECF5-41B5-6B68D3C2ACF0}"/>
              </a:ext>
            </a:extLst>
          </p:cNvPr>
          <p:cNvSpPr txBox="1"/>
          <p:nvPr/>
        </p:nvSpPr>
        <p:spPr>
          <a:xfrm>
            <a:off x="-459296" y="4462072"/>
            <a:ext cx="13108328" cy="383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취업에 더 효과적인 도움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EAADC1-9062-0134-4775-9CC0D680B364}"/>
              </a:ext>
            </a:extLst>
          </p:cNvPr>
          <p:cNvSpPr txBox="1"/>
          <p:nvPr/>
        </p:nvSpPr>
        <p:spPr>
          <a:xfrm>
            <a:off x="-449747" y="4840028"/>
            <a:ext cx="13108328" cy="528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 STAR </a:t>
            </a:r>
            <a:r>
              <a:rPr lang="ko-KR" altLang="en-US" sz="24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기법 추가</a:t>
            </a:r>
            <a:endParaRPr lang="en-US" altLang="ko-KR" sz="2400" dirty="0">
              <a:solidFill>
                <a:srgbClr val="6B482B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8202" name="Picture 10" descr="압정 3D 아이콘 | 프리미엄 PSD 파일">
            <a:extLst>
              <a:ext uri="{FF2B5EF4-FFF2-40B4-BE49-F238E27FC236}">
                <a16:creationId xmlns:a16="http://schemas.microsoft.com/office/drawing/2014/main" id="{FEACB88C-24BD-7C21-7D75-A2B4C0CB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36000" y1="64000" x2="36000" y2="64000"/>
                        <a14:backgroundMark x1="24889" y1="54222" x2="24889" y2="54222"/>
                        <a14:backgroundMark x1="39556" y1="84444" x2="39556" y2="84444"/>
                        <a14:backgroundMark x1="29778" y1="77333" x2="29778" y2="77333"/>
                        <a14:backgroundMark x1="75111" y1="29333" x2="75111" y2="2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37979">
            <a:off x="4656928" y="4781741"/>
            <a:ext cx="504872" cy="50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780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CBB2"/>
            </a:gs>
            <a:gs pos="46000">
              <a:srgbClr val="F6F3E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D28945-DDE6-C292-7E3C-46A485CF2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79C0882-CF24-962C-4F2D-787AD257971D}"/>
              </a:ext>
            </a:extLst>
          </p:cNvPr>
          <p:cNvSpPr/>
          <p:nvPr/>
        </p:nvSpPr>
        <p:spPr>
          <a:xfrm>
            <a:off x="2994236" y="3661548"/>
            <a:ext cx="3473362" cy="2218557"/>
          </a:xfrm>
          <a:prstGeom prst="roundRect">
            <a:avLst>
              <a:gd name="adj" fmla="val 7544"/>
            </a:avLst>
          </a:prstGeom>
          <a:solidFill>
            <a:srgbClr val="FAF9FD"/>
          </a:solidFill>
          <a:ln w="47625" cap="flat" cmpd="thickThin">
            <a:solidFill>
              <a:srgbClr val="B66634">
                <a:alpha val="27000"/>
              </a:srgb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97544"/>
                      <a:gd name="connsiteY0" fmla="*/ 167368 h 2218557"/>
                      <a:gd name="connsiteX1" fmla="*/ 167368 w 3797544"/>
                      <a:gd name="connsiteY1" fmla="*/ 0 h 2218557"/>
                      <a:gd name="connsiteX2" fmla="*/ 3630176 w 3797544"/>
                      <a:gd name="connsiteY2" fmla="*/ 0 h 2218557"/>
                      <a:gd name="connsiteX3" fmla="*/ 3797544 w 3797544"/>
                      <a:gd name="connsiteY3" fmla="*/ 167368 h 2218557"/>
                      <a:gd name="connsiteX4" fmla="*/ 3797544 w 3797544"/>
                      <a:gd name="connsiteY4" fmla="*/ 2051189 h 2218557"/>
                      <a:gd name="connsiteX5" fmla="*/ 3630176 w 3797544"/>
                      <a:gd name="connsiteY5" fmla="*/ 2218557 h 2218557"/>
                      <a:gd name="connsiteX6" fmla="*/ 167368 w 3797544"/>
                      <a:gd name="connsiteY6" fmla="*/ 2218557 h 2218557"/>
                      <a:gd name="connsiteX7" fmla="*/ 0 w 3797544"/>
                      <a:gd name="connsiteY7" fmla="*/ 2051189 h 2218557"/>
                      <a:gd name="connsiteX8" fmla="*/ 0 w 3797544"/>
                      <a:gd name="connsiteY8" fmla="*/ 167368 h 221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97544" h="2218557" fill="none" extrusionOk="0">
                        <a:moveTo>
                          <a:pt x="0" y="167368"/>
                        </a:moveTo>
                        <a:cubicBezTo>
                          <a:pt x="-8061" y="73629"/>
                          <a:pt x="83485" y="6994"/>
                          <a:pt x="167368" y="0"/>
                        </a:cubicBezTo>
                        <a:cubicBezTo>
                          <a:pt x="1465556" y="130954"/>
                          <a:pt x="2958465" y="43574"/>
                          <a:pt x="3630176" y="0"/>
                        </a:cubicBezTo>
                        <a:cubicBezTo>
                          <a:pt x="3729808" y="11086"/>
                          <a:pt x="3799539" y="77377"/>
                          <a:pt x="3797544" y="167368"/>
                        </a:cubicBezTo>
                        <a:cubicBezTo>
                          <a:pt x="3768286" y="1100004"/>
                          <a:pt x="3683983" y="1178582"/>
                          <a:pt x="3797544" y="2051189"/>
                        </a:cubicBezTo>
                        <a:cubicBezTo>
                          <a:pt x="3795828" y="2143906"/>
                          <a:pt x="3714505" y="2212964"/>
                          <a:pt x="3630176" y="2218557"/>
                        </a:cubicBezTo>
                        <a:cubicBezTo>
                          <a:pt x="2105846" y="2373754"/>
                          <a:pt x="974009" y="2381577"/>
                          <a:pt x="167368" y="2218557"/>
                        </a:cubicBezTo>
                        <a:cubicBezTo>
                          <a:pt x="75455" y="2211493"/>
                          <a:pt x="-13885" y="2151731"/>
                          <a:pt x="0" y="2051189"/>
                        </a:cubicBezTo>
                        <a:cubicBezTo>
                          <a:pt x="79294" y="1281660"/>
                          <a:pt x="-32343" y="888592"/>
                          <a:pt x="0" y="167368"/>
                        </a:cubicBezTo>
                        <a:close/>
                      </a:path>
                      <a:path w="3797544" h="2218557" stroke="0" extrusionOk="0">
                        <a:moveTo>
                          <a:pt x="0" y="167368"/>
                        </a:moveTo>
                        <a:cubicBezTo>
                          <a:pt x="-9934" y="68805"/>
                          <a:pt x="64879" y="3774"/>
                          <a:pt x="167368" y="0"/>
                        </a:cubicBezTo>
                        <a:cubicBezTo>
                          <a:pt x="1023071" y="132882"/>
                          <a:pt x="3125413" y="-84951"/>
                          <a:pt x="3630176" y="0"/>
                        </a:cubicBezTo>
                        <a:cubicBezTo>
                          <a:pt x="3715432" y="7011"/>
                          <a:pt x="3795550" y="85954"/>
                          <a:pt x="3797544" y="167368"/>
                        </a:cubicBezTo>
                        <a:cubicBezTo>
                          <a:pt x="3788996" y="565244"/>
                          <a:pt x="3921961" y="1813340"/>
                          <a:pt x="3797544" y="2051189"/>
                        </a:cubicBezTo>
                        <a:cubicBezTo>
                          <a:pt x="3812875" y="2145443"/>
                          <a:pt x="3724303" y="2215075"/>
                          <a:pt x="3630176" y="2218557"/>
                        </a:cubicBezTo>
                        <a:cubicBezTo>
                          <a:pt x="2078695" y="2306196"/>
                          <a:pt x="812509" y="2145878"/>
                          <a:pt x="167368" y="2218557"/>
                        </a:cubicBezTo>
                        <a:cubicBezTo>
                          <a:pt x="73711" y="2206902"/>
                          <a:pt x="-4952" y="2150506"/>
                          <a:pt x="0" y="2051189"/>
                        </a:cubicBezTo>
                        <a:cubicBezTo>
                          <a:pt x="-39451" y="1398699"/>
                          <a:pt x="18768" y="679763"/>
                          <a:pt x="0" y="167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791FFF2-DF69-4109-C643-3C915937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729" y="961814"/>
            <a:ext cx="1538568" cy="5422180"/>
          </a:xfrm>
          <a:prstGeom prst="rect">
            <a:avLst/>
          </a:prstGeom>
          <a:effectLst>
            <a:outerShdw blurRad="50800" dist="50800" dir="2700000" algn="ctr" rotWithShape="0">
              <a:srgbClr val="C3936B">
                <a:alpha val="40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2794AD-BC71-4B02-7415-F364CCC85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22" y="1792290"/>
            <a:ext cx="1672683" cy="4589070"/>
          </a:xfrm>
          <a:prstGeom prst="rect">
            <a:avLst/>
          </a:prstGeom>
          <a:effectLst>
            <a:outerShdw blurRad="50800" dist="50800" dir="2700000" algn="ctr" rotWithShape="0">
              <a:srgbClr val="C3936B">
                <a:alpha val="40000"/>
              </a:srgb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44E421A-4974-6896-D7D4-EA374B24CC13}"/>
              </a:ext>
            </a:extLst>
          </p:cNvPr>
          <p:cNvSpPr/>
          <p:nvPr/>
        </p:nvSpPr>
        <p:spPr>
          <a:xfrm>
            <a:off x="2225525" y="2726843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포트폴리오 상세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3A59282-C25C-4B57-4F1B-43DF25A628DD}"/>
              </a:ext>
            </a:extLst>
          </p:cNvPr>
          <p:cNvSpPr/>
          <p:nvPr/>
        </p:nvSpPr>
        <p:spPr>
          <a:xfrm>
            <a:off x="7775449" y="2700218"/>
            <a:ext cx="2191026" cy="613539"/>
          </a:xfrm>
          <a:prstGeom prst="roundRect">
            <a:avLst>
              <a:gd name="adj" fmla="val 50000"/>
            </a:avLst>
          </a:prstGeom>
          <a:solidFill>
            <a:srgbClr val="FAF9FD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포트폴리오 수정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3F85C0-4A5B-34AC-7714-9322BF7A031B}"/>
              </a:ext>
            </a:extLst>
          </p:cNvPr>
          <p:cNvSpPr txBox="1"/>
          <p:nvPr/>
        </p:nvSpPr>
        <p:spPr>
          <a:xfrm>
            <a:off x="1054018" y="484015"/>
            <a:ext cx="341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FE </a:t>
            </a:r>
            <a:r>
              <a:rPr lang="ko-KR" altLang="en-US" sz="24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개발 현황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2606D9-7EC9-2826-727D-412F41AAB403}"/>
              </a:ext>
            </a:extLst>
          </p:cNvPr>
          <p:cNvSpPr txBox="1"/>
          <p:nvPr/>
        </p:nvSpPr>
        <p:spPr>
          <a:xfrm>
            <a:off x="587456" y="484239"/>
            <a:ext cx="7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07930"/>
                </a:solidFill>
                <a:effectLst/>
                <a:uLnTx/>
                <a:uFillTx/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0</a:t>
            </a:r>
            <a:r>
              <a:rPr lang="en-US" altLang="ko-KR" sz="2400" dirty="0">
                <a:solidFill>
                  <a:srgbClr val="F07930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793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DEBFB2-1FAB-DB06-07B1-F018D73372EA}"/>
              </a:ext>
            </a:extLst>
          </p:cNvPr>
          <p:cNvSpPr txBox="1"/>
          <p:nvPr/>
        </p:nvSpPr>
        <p:spPr>
          <a:xfrm>
            <a:off x="5447290" y="1228226"/>
            <a:ext cx="34169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94643C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Pretendard SemiBold" panose="02000703000000020004" pitchFamily="50" charset="-127"/>
              </a:rPr>
              <a:t>포트폴리오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4643C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A500A97-5F26-2EF9-BF3F-CBD9CD9A93A0}"/>
              </a:ext>
            </a:extLst>
          </p:cNvPr>
          <p:cNvSpPr/>
          <p:nvPr/>
        </p:nvSpPr>
        <p:spPr>
          <a:xfrm>
            <a:off x="3091981" y="3437641"/>
            <a:ext cx="1518587" cy="536773"/>
          </a:xfrm>
          <a:prstGeom prst="roundRect">
            <a:avLst>
              <a:gd name="adj" fmla="val 50000"/>
            </a:avLst>
          </a:prstGeom>
          <a:solidFill>
            <a:srgbClr val="C3936B"/>
          </a:solidFill>
          <a:ln>
            <a:noFill/>
          </a:ln>
          <a:effectLst>
            <a:outerShdw blurRad="381000" dist="127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디벨롭</a:t>
            </a:r>
            <a:r>
              <a:rPr lang="ko-KR" altLang="en-US" sz="1600" dirty="0">
                <a:solidFill>
                  <a:srgbClr val="F9F7F3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 사항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39189B8-936F-DF59-8197-661F2CC3711A}"/>
              </a:ext>
            </a:extLst>
          </p:cNvPr>
          <p:cNvSpPr/>
          <p:nvPr/>
        </p:nvSpPr>
        <p:spPr>
          <a:xfrm>
            <a:off x="6749430" y="3629030"/>
            <a:ext cx="2368838" cy="2218557"/>
          </a:xfrm>
          <a:prstGeom prst="roundRect">
            <a:avLst>
              <a:gd name="adj" fmla="val 7544"/>
            </a:avLst>
          </a:prstGeom>
          <a:solidFill>
            <a:srgbClr val="F3EBE1"/>
          </a:solidFill>
          <a:ln w="47625" cap="flat" cmpd="thickThin">
            <a:solidFill>
              <a:srgbClr val="B66634">
                <a:alpha val="27000"/>
              </a:srgbClr>
            </a:solidFill>
            <a:prstDash val="solid"/>
            <a:miter lim="800000"/>
          </a:ln>
          <a:effectLst>
            <a:outerShdw blurRad="381000" dir="4380000" sx="81000" sy="81000" algn="ctr" rotWithShape="0">
              <a:srgbClr val="94643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94643C"/>
              </a:solidFill>
              <a:latin typeface="LINE Seed Sans KR Bold" panose="020B0603020203020204" pitchFamily="34" charset="-127"/>
              <a:ea typeface="LINE Seed Sans KR Bold" panose="020B0603020203020204" pitchFamily="34" charset="-127"/>
              <a:cs typeface="LINE Seed Sans KR Bold" panose="020B0603020203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799F41-C96E-DAF9-B559-01897FAED623}"/>
              </a:ext>
            </a:extLst>
          </p:cNvPr>
          <p:cNvSpPr txBox="1"/>
          <p:nvPr/>
        </p:nvSpPr>
        <p:spPr>
          <a:xfrm>
            <a:off x="3509636" y="1653672"/>
            <a:ext cx="7931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이미지 업로드 기능 및 수정하기 페이지 </a:t>
            </a:r>
            <a:r>
              <a:rPr lang="ko-KR" altLang="en-US" sz="1600" dirty="0" err="1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백엔드</a:t>
            </a:r>
            <a:r>
              <a:rPr lang="ko-KR" altLang="en-US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연결 구현 중입니다</a:t>
            </a:r>
            <a:r>
              <a:rPr lang="en-US" altLang="ko-KR" sz="1600" dirty="0">
                <a:solidFill>
                  <a:srgbClr val="5F4F2F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F4F2F"/>
              </a:solidFill>
              <a:effectLst/>
              <a:uLnTx/>
              <a:uFillTx/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2722AE30-46DD-668E-AEDE-E5E34B592A04}"/>
              </a:ext>
            </a:extLst>
          </p:cNvPr>
          <p:cNvSpPr txBox="1">
            <a:spLocks/>
          </p:cNvSpPr>
          <p:nvPr/>
        </p:nvSpPr>
        <p:spPr>
          <a:xfrm>
            <a:off x="6634966" y="459781"/>
            <a:ext cx="9214961" cy="728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서비스 소개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협업 방식       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FE</a:t>
            </a:r>
            <a:r>
              <a:rPr lang="ko-KR" altLang="en-US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 </a:t>
            </a:r>
            <a:r>
              <a:rPr lang="en-US" altLang="ko-KR" sz="1600" dirty="0">
                <a:solidFill>
                  <a:srgbClr val="F28E50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BE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개발 현황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                        </a:t>
            </a:r>
            <a:endParaRPr lang="ko-KR" altLang="en-US" sz="1200" dirty="0">
              <a:solidFill>
                <a:srgbClr val="F07930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A94AE96-3781-EEA1-1D36-48D5318913B7}"/>
              </a:ext>
            </a:extLst>
          </p:cNvPr>
          <p:cNvCxnSpPr>
            <a:cxnSpLocks/>
          </p:cNvCxnSpPr>
          <p:nvPr/>
        </p:nvCxnSpPr>
        <p:spPr>
          <a:xfrm flipH="1" flipV="1">
            <a:off x="6560820" y="823883"/>
            <a:ext cx="6859093" cy="122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9CE6FDC-C095-B604-8C5E-01EFC571480F}"/>
              </a:ext>
            </a:extLst>
          </p:cNvPr>
          <p:cNvSpPr/>
          <p:nvPr/>
        </p:nvSpPr>
        <p:spPr>
          <a:xfrm>
            <a:off x="6509775" y="796657"/>
            <a:ext cx="51045" cy="51045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C79227-A3E0-7A83-4817-D828CA1FAE4F}"/>
              </a:ext>
            </a:extLst>
          </p:cNvPr>
          <p:cNvSpPr txBox="1"/>
          <p:nvPr/>
        </p:nvSpPr>
        <p:spPr>
          <a:xfrm>
            <a:off x="6328594" y="3906445"/>
            <a:ext cx="3210509" cy="1663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입력한 </a:t>
            </a:r>
            <a:r>
              <a:rPr lang="ko-KR" altLang="en-US" sz="1600" dirty="0" err="1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아코폴리오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 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내용 확인 가능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수정하기 버튼을 통해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해당 내용의 수정 가능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03036A-7510-B29E-95BC-FEC5FAB6A739}"/>
              </a:ext>
            </a:extLst>
          </p:cNvPr>
          <p:cNvSpPr txBox="1"/>
          <p:nvPr/>
        </p:nvSpPr>
        <p:spPr>
          <a:xfrm>
            <a:off x="3257325" y="3966049"/>
            <a:ext cx="3210509" cy="1663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6B482B"/>
                </a:solidFill>
                <a:latin typeface="LINE Seed Sans KR Bold" panose="020B0603020203020204" pitchFamily="34" charset="-127"/>
                <a:ea typeface="LINE Seed Sans KR Bold" panose="020B0603020203020204" pitchFamily="34" charset="-127"/>
                <a:cs typeface="LINE Seed Sans KR Bold" panose="020B0603020203020204" pitchFamily="34" charset="-127"/>
              </a:rPr>
              <a:t>PRESIGNED-URL</a:t>
            </a: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을 활용해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이미지 업로드 기능 구현 예정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중복된 이미지가 올라가지 않고</a:t>
            </a:r>
            <a:endParaRPr lang="en-US" altLang="ko-KR" sz="1600" dirty="0">
              <a:solidFill>
                <a:srgbClr val="6B482B"/>
              </a:solidFill>
              <a:latin typeface="LINE Seed Sans KR Regular" panose="020B0603020203020204" pitchFamily="34" charset="-127"/>
              <a:ea typeface="LINE Seed Sans KR Regular" panose="020B0603020203020204" pitchFamily="34" charset="-127"/>
              <a:cs typeface="LINE Seed Sans KR Regular" panose="020B0603020203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B482B"/>
                </a:solidFill>
                <a:latin typeface="LINE Seed Sans KR Regular" panose="020B0603020203020204" pitchFamily="34" charset="-127"/>
                <a:ea typeface="LINE Seed Sans KR Regular" panose="020B0603020203020204" pitchFamily="34" charset="-127"/>
                <a:cs typeface="LINE Seed Sans KR Regular" panose="020B0603020203020204" pitchFamily="34" charset="-127"/>
              </a:rPr>
              <a:t>이미지 비율에 맞게 올라갈 수 있도록 </a:t>
            </a:r>
          </a:p>
        </p:txBody>
      </p:sp>
    </p:spTree>
    <p:extLst>
      <p:ext uri="{BB962C8B-B14F-4D97-AF65-F5344CB8AC3E}">
        <p14:creationId xmlns:p14="http://schemas.microsoft.com/office/powerpoint/2010/main" val="320571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5124</TotalTime>
  <Words>1148</Words>
  <Application>Microsoft Office PowerPoint</Application>
  <PresentationFormat>와이드스크린</PresentationFormat>
  <Paragraphs>313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Arial</vt:lpstr>
      <vt:lpstr>LINE Seed Sans KR Regular</vt:lpstr>
      <vt:lpstr>런드리고딕OTF Bold</vt:lpstr>
      <vt:lpstr>LINE Seed Sans KR Bold</vt:lpstr>
      <vt:lpstr>맑은 고딕</vt:lpstr>
      <vt:lpstr>LINE Seed Sans KR Thin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지원 정</dc:creator>
  <cp:lastModifiedBy>지원 정</cp:lastModifiedBy>
  <cp:revision>946</cp:revision>
  <cp:lastPrinted>2024-11-12T14:24:06Z</cp:lastPrinted>
  <dcterms:created xsi:type="dcterms:W3CDTF">2024-10-13T10:25:15Z</dcterms:created>
  <dcterms:modified xsi:type="dcterms:W3CDTF">2024-11-12T14:27:46Z</dcterms:modified>
</cp:coreProperties>
</file>